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4"/>
  </p:notesMasterIdLst>
  <p:sldIdLst>
    <p:sldId id="892" r:id="rId2"/>
    <p:sldId id="936" r:id="rId3"/>
    <p:sldId id="999" r:id="rId4"/>
    <p:sldId id="1000" r:id="rId5"/>
    <p:sldId id="998" r:id="rId6"/>
    <p:sldId id="916" r:id="rId7"/>
    <p:sldId id="928" r:id="rId8"/>
    <p:sldId id="943" r:id="rId9"/>
    <p:sldId id="997" r:id="rId10"/>
    <p:sldId id="1001" r:id="rId11"/>
    <p:sldId id="960" r:id="rId12"/>
    <p:sldId id="987" r:id="rId13"/>
    <p:sldId id="988" r:id="rId14"/>
    <p:sldId id="989" r:id="rId15"/>
    <p:sldId id="939" r:id="rId16"/>
    <p:sldId id="941" r:id="rId17"/>
    <p:sldId id="940" r:id="rId18"/>
    <p:sldId id="949" r:id="rId19"/>
    <p:sldId id="951" r:id="rId20"/>
    <p:sldId id="942" r:id="rId21"/>
    <p:sldId id="965" r:id="rId22"/>
    <p:sldId id="917" r:id="rId23"/>
    <p:sldId id="952" r:id="rId24"/>
    <p:sldId id="911" r:id="rId25"/>
    <p:sldId id="910" r:id="rId26"/>
    <p:sldId id="955" r:id="rId27"/>
    <p:sldId id="956" r:id="rId28"/>
    <p:sldId id="957" r:id="rId29"/>
    <p:sldId id="958" r:id="rId30"/>
    <p:sldId id="990" r:id="rId31"/>
    <p:sldId id="914" r:id="rId32"/>
    <p:sldId id="944" r:id="rId33"/>
    <p:sldId id="918" r:id="rId34"/>
    <p:sldId id="919" r:id="rId35"/>
    <p:sldId id="920" r:id="rId36"/>
    <p:sldId id="921" r:id="rId37"/>
    <p:sldId id="922" r:id="rId38"/>
    <p:sldId id="923" r:id="rId39"/>
    <p:sldId id="925" r:id="rId40"/>
    <p:sldId id="991" r:id="rId41"/>
    <p:sldId id="1002" r:id="rId42"/>
    <p:sldId id="1003" r:id="rId43"/>
    <p:sldId id="1004" r:id="rId44"/>
    <p:sldId id="927" r:id="rId45"/>
    <p:sldId id="953" r:id="rId46"/>
    <p:sldId id="929" r:id="rId47"/>
    <p:sldId id="992" r:id="rId48"/>
    <p:sldId id="975" r:id="rId49"/>
    <p:sldId id="985" r:id="rId50"/>
    <p:sldId id="986" r:id="rId51"/>
    <p:sldId id="996" r:id="rId52"/>
    <p:sldId id="976" r:id="rId53"/>
    <p:sldId id="977" r:id="rId54"/>
    <p:sldId id="978" r:id="rId55"/>
    <p:sldId id="979" r:id="rId56"/>
    <p:sldId id="980" r:id="rId57"/>
    <p:sldId id="981" r:id="rId58"/>
    <p:sldId id="994" r:id="rId59"/>
    <p:sldId id="931" r:id="rId60"/>
    <p:sldId id="972" r:id="rId61"/>
    <p:sldId id="973" r:id="rId62"/>
    <p:sldId id="974" r:id="rId63"/>
    <p:sldId id="971" r:id="rId64"/>
    <p:sldId id="932" r:id="rId65"/>
    <p:sldId id="993" r:id="rId66"/>
    <p:sldId id="934" r:id="rId67"/>
    <p:sldId id="995" r:id="rId68"/>
    <p:sldId id="959" r:id="rId69"/>
    <p:sldId id="945" r:id="rId70"/>
    <p:sldId id="948" r:id="rId71"/>
    <p:sldId id="905" r:id="rId72"/>
    <p:sldId id="1005" r:id="rId73"/>
  </p:sldIdLst>
  <p:sldSz cx="12192000" cy="6858000"/>
  <p:notesSz cx="12192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A8E0"/>
    <a:srgbClr val="21A038"/>
    <a:srgbClr val="0087CD"/>
    <a:srgbClr val="21CC38"/>
    <a:srgbClr val="333F48"/>
    <a:srgbClr val="000000"/>
    <a:srgbClr val="303F49"/>
    <a:srgbClr val="000333"/>
    <a:srgbClr val="21BA72"/>
    <a:srgbClr val="42E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3"/>
    <p:restoredTop sz="91412"/>
  </p:normalViewPr>
  <p:slideViewPr>
    <p:cSldViewPr>
      <p:cViewPr varScale="1">
        <p:scale>
          <a:sx n="153" d="100"/>
          <a:sy n="153" d="100"/>
        </p:scale>
        <p:origin x="94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jdbc by index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Лист1!$A$2:$A$8</c:f>
              <c:numCache>
                <c:formatCode>General</c:formatCode>
                <c:ptCount val="7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  <c:pt idx="6">
                  <c:v>1000</c:v>
                </c:pt>
              </c:numCache>
            </c:numRef>
          </c:cat>
          <c:val>
            <c:numRef>
              <c:f>Лист1!$B$2:$B$8</c:f>
              <c:numCache>
                <c:formatCode>General</c:formatCode>
                <c:ptCount val="7"/>
                <c:pt idx="0">
                  <c:v>391346</c:v>
                </c:pt>
                <c:pt idx="1">
                  <c:v>284514</c:v>
                </c:pt>
                <c:pt idx="2">
                  <c:v>158763</c:v>
                </c:pt>
                <c:pt idx="3">
                  <c:v>96581</c:v>
                </c:pt>
                <c:pt idx="4">
                  <c:v>52832</c:v>
                </c:pt>
                <c:pt idx="5">
                  <c:v>30075</c:v>
                </c:pt>
                <c:pt idx="6">
                  <c:v>14276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3B-D348-B713-5350FB87187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jdbc by name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Лист1!$A$2:$A$8</c:f>
              <c:numCache>
                <c:formatCode>General</c:formatCode>
                <c:ptCount val="7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  <c:pt idx="6">
                  <c:v>1000</c:v>
                </c:pt>
              </c:numCache>
            </c:numRef>
          </c:cat>
          <c:val>
            <c:numRef>
              <c:f>Лист1!$C$2:$C$8</c:f>
              <c:numCache>
                <c:formatCode>General</c:formatCode>
                <c:ptCount val="7"/>
                <c:pt idx="0">
                  <c:v>216279</c:v>
                </c:pt>
                <c:pt idx="1">
                  <c:v>148962</c:v>
                </c:pt>
                <c:pt idx="2">
                  <c:v>77899</c:v>
                </c:pt>
                <c:pt idx="3">
                  <c:v>43277</c:v>
                </c:pt>
                <c:pt idx="4">
                  <c:v>26220</c:v>
                </c:pt>
                <c:pt idx="5">
                  <c:v>10945</c:v>
                </c:pt>
                <c:pt idx="6">
                  <c:v>5328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3B-D348-B713-5350FB87187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jimmer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Лист1!$A$2:$A$8</c:f>
              <c:numCache>
                <c:formatCode>General</c:formatCode>
                <c:ptCount val="7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  <c:pt idx="6">
                  <c:v>1000</c:v>
                </c:pt>
              </c:numCache>
            </c:numRef>
          </c:cat>
          <c:val>
            <c:numRef>
              <c:f>Лист1!$D$2:$D$8</c:f>
              <c:numCache>
                <c:formatCode>General</c:formatCode>
                <c:ptCount val="7"/>
                <c:pt idx="0">
                  <c:v>158563</c:v>
                </c:pt>
                <c:pt idx="1">
                  <c:v>138735</c:v>
                </c:pt>
                <c:pt idx="2">
                  <c:v>81552</c:v>
                </c:pt>
                <c:pt idx="3">
                  <c:v>46822</c:v>
                </c:pt>
                <c:pt idx="4">
                  <c:v>26313</c:v>
                </c:pt>
                <c:pt idx="5">
                  <c:v>10948</c:v>
                </c:pt>
                <c:pt idx="6">
                  <c:v>5764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3B-D348-B713-5350FB871872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entity manager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Лист1!$A$2:$A$8</c:f>
              <c:numCache>
                <c:formatCode>General</c:formatCode>
                <c:ptCount val="7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  <c:pt idx="6">
                  <c:v>1000</c:v>
                </c:pt>
              </c:numCache>
            </c:numRef>
          </c:cat>
          <c:val>
            <c:numRef>
              <c:f>Лист1!$E$2:$E$8</c:f>
              <c:numCache>
                <c:formatCode>General</c:formatCode>
                <c:ptCount val="7"/>
                <c:pt idx="0">
                  <c:v>64013</c:v>
                </c:pt>
                <c:pt idx="1">
                  <c:v>35792</c:v>
                </c:pt>
                <c:pt idx="2">
                  <c:v>15809</c:v>
                </c:pt>
                <c:pt idx="3">
                  <c:v>8426</c:v>
                </c:pt>
                <c:pt idx="4">
                  <c:v>4219</c:v>
                </c:pt>
                <c:pt idx="5">
                  <c:v>1733</c:v>
                </c:pt>
                <c:pt idx="6">
                  <c:v>862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33B-D348-B713-5350FB871872}"/>
            </c:ext>
          </c:extLst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stateless session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Лист1!$A$2:$A$8</c:f>
              <c:numCache>
                <c:formatCode>General</c:formatCode>
                <c:ptCount val="7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  <c:pt idx="5">
                  <c:v>500</c:v>
                </c:pt>
                <c:pt idx="6">
                  <c:v>1000</c:v>
                </c:pt>
              </c:numCache>
            </c:numRef>
          </c:cat>
          <c:val>
            <c:numRef>
              <c:f>Лист1!$F$2:$F$8</c:f>
              <c:numCache>
                <c:formatCode>General</c:formatCode>
                <c:ptCount val="7"/>
                <c:pt idx="0">
                  <c:v>65424</c:v>
                </c:pt>
                <c:pt idx="1">
                  <c:v>41105</c:v>
                </c:pt>
                <c:pt idx="2">
                  <c:v>18085</c:v>
                </c:pt>
                <c:pt idx="3">
                  <c:v>9555</c:v>
                </c:pt>
                <c:pt idx="4">
                  <c:v>4665</c:v>
                </c:pt>
                <c:pt idx="5">
                  <c:v>1978</c:v>
                </c:pt>
                <c:pt idx="6">
                  <c:v>974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3B-D348-B713-5350FB8718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9087791"/>
        <c:axId val="599188079"/>
      </c:barChart>
      <c:catAx>
        <c:axId val="599087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99188079"/>
        <c:crosses val="autoZero"/>
        <c:auto val="1"/>
        <c:lblAlgn val="ctr"/>
        <c:lblOffset val="100"/>
        <c:noMultiLvlLbl val="0"/>
      </c:catAx>
      <c:valAx>
        <c:axId val="599188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99087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23790-104E-5845-BAC7-E661A4EE413C}" type="datetimeFigureOut">
              <a:rPr lang="ru-RU" smtClean="0"/>
              <a:t>08.10.2024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9F3BD-B703-EB45-96C2-7BD3512CBCE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5789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9F3BD-B703-EB45-96C2-7BD3512CBCED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393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9F3BD-B703-EB45-96C2-7BD3512CBCED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9678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9F3BD-B703-EB45-96C2-7BD3512CBCED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1013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60575" y="0"/>
            <a:ext cx="10628376" cy="1691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04443" y="257555"/>
            <a:ext cx="1078311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226560"/>
            <a:ext cx="12188952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10/8/24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231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056099F-779D-6849-9957-D4D2A1E036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1BE8C3-0BA6-794C-A4D3-2F2B366F2D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10/8/24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0AE1E0-FC66-E546-BEF6-7BCF32ADB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bg object 16">
            <a:extLst>
              <a:ext uri="{FF2B5EF4-FFF2-40B4-BE49-F238E27FC236}">
                <a16:creationId xmlns:a16="http://schemas.microsoft.com/office/drawing/2014/main" id="{675F8155-9ACB-694C-A7F1-5E9BD01774C7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bg object 16">
            <a:extLst>
              <a:ext uri="{FF2B5EF4-FFF2-40B4-BE49-F238E27FC236}">
                <a16:creationId xmlns:a16="http://schemas.microsoft.com/office/drawing/2014/main" id="{9FB89254-B9B3-2745-8A44-6FD08AE093E6}"/>
              </a:ext>
            </a:extLst>
          </p:cNvPr>
          <p:cNvSpPr/>
          <p:nvPr userDrawn="1"/>
        </p:nvSpPr>
        <p:spPr>
          <a:xfrm rot="10800000">
            <a:off x="3048" y="0"/>
            <a:ext cx="12188952" cy="6858000"/>
          </a:xfrm>
          <a:prstGeom prst="rect">
            <a:avLst/>
          </a:prstGeom>
          <a:blipFill dpi="0" rotWithShape="1">
            <a:blip r:embed="rId2" cstate="print">
              <a:alphaModFix amt="30000"/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76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209F203A-D972-6A44-B462-788739BB69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2C0EF28-9E55-3144-9234-57C2B61DD2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657E6F-767D-6E49-83FD-BB4CBA2E5E4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10/8/24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981B4B-4B82-6C49-AC8F-9309986E8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5503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8280FC4-AD29-EF48-9BC4-21105D6B25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B9857-F13C-C847-9AA5-12EF95C8C5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10/8/24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1504380-7C72-F148-9391-780956D6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4DED942-AC15-244D-B182-8AF2D44FBA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4" t="29959" r="23998" b="14575"/>
          <a:stretch/>
        </p:blipFill>
        <p:spPr>
          <a:xfrm rot="427144" flipH="1">
            <a:off x="525582" y="-542919"/>
            <a:ext cx="12670191" cy="846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8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10/8/24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8CDBB-4100-814D-8680-E419C0E3C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81845" y="325126"/>
            <a:ext cx="6858001" cy="62371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069B2B-3053-2644-9880-8016D6556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13670A6-12D8-E047-BDFE-50054B487820}"/>
              </a:ext>
            </a:extLst>
          </p:cNvPr>
          <p:cNvSpPr/>
          <p:nvPr userDrawn="1"/>
        </p:nvSpPr>
        <p:spPr>
          <a:xfrm>
            <a:off x="5618214" y="1143000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C2252A-62EB-6E41-B777-F9CBB31BE0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58" y="911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0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156AC3C8-734E-4045-B89A-44760BA4F8CD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EFE457F0-9EC1-B648-98E2-A72A597FE8E2}"/>
              </a:ext>
            </a:extLst>
          </p:cNvPr>
          <p:cNvSpPr/>
          <p:nvPr userDrawn="1"/>
        </p:nvSpPr>
        <p:spPr>
          <a:xfrm>
            <a:off x="1930400" y="812618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C2252A-62EB-6E41-B777-F9CBB31BE0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758" y="530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83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1BA24CAD-70A1-B04B-9D3D-3902DA54A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ED7132D-C201-284B-A6F1-5D01ED6A08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4A2103-1B50-014C-B03C-6813F61D13E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10/8/24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40850F9-3768-4B48-BECE-9D826ABC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76E93F-3847-BD47-9709-0A15A1766E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711770"/>
            <a:ext cx="4135483" cy="56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7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1BA24CAD-70A1-B04B-9D3D-3902DA54A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ED7132D-C201-284B-A6F1-5D01ED6A08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4A2103-1B50-014C-B03C-6813F61D13E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10/8/24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40850F9-3768-4B48-BECE-9D826ABC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498834D-82AD-7448-B364-0B385967E1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82" y="1226799"/>
            <a:ext cx="8126494" cy="46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9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8952" cy="1655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10/8/24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 cstate="print"/>
            <a:stretch>
              <a:fillRect b="-2222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 rot="10800000">
            <a:off x="0" y="0"/>
            <a:ext cx="12188952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10/8/24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8616B5-D785-FC4C-95DF-D9C31A714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1" t="33333" r="20791" b="33333"/>
          <a:stretch/>
        </p:blipFill>
        <p:spPr>
          <a:xfrm>
            <a:off x="685800" y="685800"/>
            <a:ext cx="1676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44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87FEEEE-477F-524E-8627-A9C3E1E05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67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6" r:id="rId3"/>
    <p:sldLayoutId id="2147483677" r:id="rId4"/>
    <p:sldLayoutId id="2147483674" r:id="rId5"/>
    <p:sldLayoutId id="2147483675" r:id="rId6"/>
    <p:sldLayoutId id="2147483663" r:id="rId7"/>
    <p:sldLayoutId id="2147483664" r:id="rId8"/>
    <p:sldLayoutId id="2147483668" r:id="rId9"/>
    <p:sldLayoutId id="2147483672" r:id="rId10"/>
    <p:sldLayoutId id="2147483671" r:id="rId11"/>
    <p:sldLayoutId id="2147483670" r:id="rId12"/>
    <p:sldLayoutId id="2147483669" r:id="rId13"/>
    <p:sldLayoutId id="2147483665" r:id="rId14"/>
  </p:sldLayoutIdLst>
  <p:txStyles>
    <p:titleStyle>
      <a:lvl1pPr>
        <a:defRPr sz="6000" b="0" i="0">
          <a:latin typeface="SB Sans Display Light" panose="020B0303040504020204" pitchFamily="34" charset="0"/>
          <a:ea typeface="+mj-ea"/>
          <a:cs typeface="SB Sans Display Light" panose="020B0303040504020204" pitchFamily="34" charset="0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24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1104" userDrawn="1">
          <p15:clr>
            <a:srgbClr val="F26B43"/>
          </p15:clr>
        </p15:guide>
        <p15:guide id="5" pos="6576" userDrawn="1">
          <p15:clr>
            <a:srgbClr val="F26B43"/>
          </p15:clr>
        </p15:guide>
        <p15:guide id="6" orient="horz" pos="432" userDrawn="1">
          <p15:clr>
            <a:srgbClr val="F26B43"/>
          </p15:clr>
        </p15:guide>
        <p15:guide id="7" orient="horz" pos="2160" userDrawn="1">
          <p15:clr>
            <a:srgbClr val="F26B43"/>
          </p15:clr>
        </p15:guide>
        <p15:guide id="8" orient="horz" pos="3888" userDrawn="1">
          <p15:clr>
            <a:srgbClr val="F26B43"/>
          </p15:clr>
        </p15:guide>
        <p15:guide id="9" orient="horz" pos="3504" userDrawn="1">
          <p15:clr>
            <a:srgbClr val="F26B43"/>
          </p15:clr>
        </p15:guide>
        <p15:guide id="10" orient="horz" pos="816" userDrawn="1">
          <p15:clr>
            <a:srgbClr val="F26B43"/>
          </p15:clr>
        </p15:guide>
        <p15:guide id="11" orient="horz" pos="2640" userDrawn="1">
          <p15:clr>
            <a:srgbClr val="F26B43"/>
          </p15:clr>
        </p15:guide>
        <p15:guide id="12" orient="horz" pos="1680" userDrawn="1">
          <p15:clr>
            <a:srgbClr val="F26B43"/>
          </p15:clr>
        </p15:guide>
        <p15:guide id="13" pos="2928" userDrawn="1">
          <p15:clr>
            <a:srgbClr val="F26B43"/>
          </p15:clr>
        </p15:guide>
        <p15:guide id="14" pos="4752" userDrawn="1">
          <p15:clr>
            <a:srgbClr val="F26B43"/>
          </p15:clr>
        </p15:guide>
        <p15:guide id="15" pos="2496" userDrawn="1">
          <p15:clr>
            <a:srgbClr val="F26B43"/>
          </p15:clr>
        </p15:guide>
        <p15:guide id="16" pos="5184" userDrawn="1">
          <p15:clr>
            <a:srgbClr val="F26B43"/>
          </p15:clr>
        </p15:guide>
        <p15:guide id="17" pos="2016" userDrawn="1">
          <p15:clr>
            <a:srgbClr val="F26B43"/>
          </p15:clr>
        </p15:guide>
        <p15:guide id="18" pos="56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abyfish-ct.github.io/jimmer-doc/docs/overview/benchmark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lovaf/jimmer-vs-jpa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github.com/babyfish-ct/jimmer" TargetMode="External"/><Relationship Id="rId4" Type="http://schemas.openxmlformats.org/officeDocument/2006/relationships/hyperlink" Target="https://github.com/babyfish-ct/jimmer-examples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2DDB7687-8F63-6E45-BC40-0C7BB770025D}"/>
              </a:ext>
            </a:extLst>
          </p:cNvPr>
          <p:cNvSpPr txBox="1">
            <a:spLocks/>
          </p:cNvSpPr>
          <p:nvPr/>
        </p:nvSpPr>
        <p:spPr>
          <a:xfrm>
            <a:off x="685800" y="2667000"/>
            <a:ext cx="8305800" cy="1905000"/>
          </a:xfrm>
          <a:prstGeom prst="rect">
            <a:avLst/>
          </a:prstGeom>
        </p:spPr>
        <p:txBody>
          <a:bodyPr vert="horz" lIns="0" tIns="0" rIns="0" bIns="0" anchor="t" anchorCtr="0">
            <a:normAutofit/>
          </a:bodyPr>
          <a:lstStyle>
            <a:lvl1pPr>
              <a:defRPr sz="6000" b="0" i="0">
                <a:latin typeface="SB Sans Display Light" panose="020B0303040504020204" pitchFamily="34" charset="0"/>
                <a:ea typeface="+mj-ea"/>
                <a:cs typeface="SB Sans Display Light" panose="020B0303040504020204" pitchFamily="34" charset="0"/>
              </a:defRPr>
            </a:lvl1pPr>
          </a:lstStyle>
          <a:p>
            <a:r>
              <a:rPr lang="en-US" sz="5400" b="1" kern="0" dirty="0">
                <a:solidFill>
                  <a:srgbClr val="333F48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Jimmer ORM</a:t>
            </a:r>
            <a:br>
              <a:rPr lang="ru-RU" sz="5400" kern="0" dirty="0">
                <a:solidFill>
                  <a:srgbClr val="333F48"/>
                </a:solidFill>
              </a:rPr>
            </a:br>
            <a:r>
              <a:rPr lang="ru-RU" sz="5400" kern="0" dirty="0">
                <a:solidFill>
                  <a:srgbClr val="333F48"/>
                </a:solidFill>
              </a:rPr>
              <a:t>альтернатива </a:t>
            </a:r>
            <a:r>
              <a:rPr lang="en-US" sz="5400" kern="0" dirty="0">
                <a:solidFill>
                  <a:srgbClr val="333F48"/>
                </a:solidFill>
              </a:rPr>
              <a:t>JPA</a:t>
            </a:r>
            <a:endParaRPr lang="ru-RU" sz="5400" kern="0" dirty="0">
              <a:solidFill>
                <a:srgbClr val="333F48"/>
              </a:solidFill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1B9118E7-6215-C5B9-B472-0990DAB699B5}"/>
              </a:ext>
            </a:extLst>
          </p:cNvPr>
          <p:cNvSpPr txBox="1">
            <a:spLocks/>
          </p:cNvSpPr>
          <p:nvPr/>
        </p:nvSpPr>
        <p:spPr>
          <a:xfrm>
            <a:off x="685800" y="6014984"/>
            <a:ext cx="2971800" cy="22968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>
                <a:solidFill>
                  <a:srgbClr val="333F48"/>
                </a:solidFill>
                <a:latin typeface="SB Sans Text Light" panose="020B0303040504020204" pitchFamily="34" charset="0"/>
                <a:cs typeface="SB Sans Text Light" panose="020B0303040504020204" pitchFamily="34" charset="0"/>
              </a:rPr>
              <a:t>Главный эксперт по технологиям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29B7C72-AE78-A2FF-F0D0-2C383A52EA67}"/>
              </a:ext>
            </a:extLst>
          </p:cNvPr>
          <p:cNvSpPr txBox="1">
            <a:spLocks/>
          </p:cNvSpPr>
          <p:nvPr/>
        </p:nvSpPr>
        <p:spPr>
          <a:xfrm>
            <a:off x="685800" y="5562600"/>
            <a:ext cx="2895600" cy="452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ru-RU" sz="2500" b="1" dirty="0">
                <a:solidFill>
                  <a:srgbClr val="333F48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Белов Александр</a:t>
            </a:r>
          </a:p>
        </p:txBody>
      </p:sp>
    </p:spTree>
    <p:extLst>
      <p:ext uri="{BB962C8B-B14F-4D97-AF65-F5344CB8AC3E}">
        <p14:creationId xmlns:p14="http://schemas.microsoft.com/office/powerpoint/2010/main" val="358756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Поддержка 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Java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и 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Kotlin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DD5AECB-CA5B-07F4-29BF-850DF98CA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FF3E97-DA89-9134-7CA5-10A81F523612}"/>
              </a:ext>
            </a:extLst>
          </p:cNvPr>
          <p:cNvSpPr txBox="1"/>
          <p:nvPr/>
        </p:nvSpPr>
        <p:spPr>
          <a:xfrm>
            <a:off x="669175" y="2362200"/>
            <a:ext cx="4876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BookTable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table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BookTable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.$;</a:t>
            </a:r>
            <a:br>
              <a:rPr lang="en" i="1" dirty="0">
                <a:solidFill>
                  <a:srgbClr val="8C8C8C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List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BookView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books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sqlClient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.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createQuery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table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.where(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table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().eq(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"Clean Code"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.select(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table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.fetch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BookView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.execute();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64EEA2-698F-8A44-C0D8-AF04510ECB98}"/>
              </a:ext>
            </a:extLst>
          </p:cNvPr>
          <p:cNvSpPr txBox="1"/>
          <p:nvPr/>
        </p:nvSpPr>
        <p:spPr>
          <a:xfrm>
            <a:off x="6400800" y="2362200"/>
            <a:ext cx="3962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books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sqlClient</a:t>
            </a:r>
            <a:b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createQuery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where(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table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eq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"Clean Code"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select(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table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.fetch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BookView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.execute()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775ABD-D188-9D70-CD57-C90BA7880DCD}"/>
              </a:ext>
            </a:extLst>
          </p:cNvPr>
          <p:cNvSpPr txBox="1"/>
          <p:nvPr/>
        </p:nvSpPr>
        <p:spPr>
          <a:xfrm>
            <a:off x="2391987" y="1622351"/>
            <a:ext cx="838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Java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9AC20-1E63-17FE-1C03-1ACD892CED67}"/>
              </a:ext>
            </a:extLst>
          </p:cNvPr>
          <p:cNvSpPr txBox="1"/>
          <p:nvPr/>
        </p:nvSpPr>
        <p:spPr>
          <a:xfrm>
            <a:off x="7215793" y="1622351"/>
            <a:ext cx="103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Kotlin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12489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Поддержка 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Kotlin (nullability)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EB280-92AE-E2B7-3A13-86E1EA5D07F6}"/>
              </a:ext>
            </a:extLst>
          </p:cNvPr>
          <p:cNvSpPr txBox="1"/>
          <p:nvPr/>
        </p:nvSpPr>
        <p:spPr>
          <a:xfrm>
            <a:off x="685800" y="1674674"/>
            <a:ext cx="4114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9E880D"/>
                </a:solidFill>
                <a:effectLst/>
              </a:rPr>
              <a:t>@Entity</a:t>
            </a:r>
            <a:br>
              <a:rPr lang="en" dirty="0">
                <a:solidFill>
                  <a:srgbClr val="9E880D"/>
                </a:solidFill>
                <a:effectLst/>
              </a:rPr>
            </a:br>
            <a:r>
              <a:rPr lang="en" dirty="0">
                <a:solidFill>
                  <a:srgbClr val="0033B3"/>
                </a:solidFill>
                <a:effectLst/>
              </a:rPr>
              <a:t>interface </a:t>
            </a:r>
            <a:r>
              <a:rPr lang="en" dirty="0">
                <a:solidFill>
                  <a:srgbClr val="000000"/>
                </a:solidFill>
                <a:effectLst/>
              </a:rPr>
              <a:t>Store </a:t>
            </a:r>
            <a:r>
              <a:rPr lang="en" dirty="0">
                <a:solidFill>
                  <a:srgbClr val="080808"/>
                </a:solidFill>
                <a:effectLst/>
              </a:rPr>
              <a:t>{</a:t>
            </a:r>
          </a:p>
          <a:p>
            <a:r>
              <a:rPr lang="en" dirty="0">
                <a:solidFill>
                  <a:srgbClr val="9E880D"/>
                </a:solidFill>
                <a:effectLst/>
              </a:rPr>
              <a:t>    @Id</a:t>
            </a:r>
            <a:br>
              <a:rPr lang="en" dirty="0">
                <a:solidFill>
                  <a:srgbClr val="9E880D"/>
                </a:solidFill>
                <a:effectLst/>
              </a:rPr>
            </a:br>
            <a:r>
              <a:rPr lang="en" dirty="0">
                <a:solidFill>
                  <a:srgbClr val="9E880D"/>
                </a:solidFill>
                <a:effectLst/>
              </a:rPr>
              <a:t>    @</a:t>
            </a:r>
            <a:r>
              <a:rPr lang="en" dirty="0" err="1">
                <a:solidFill>
                  <a:srgbClr val="9E880D"/>
                </a:solidFill>
                <a:effectLst/>
              </a:rPr>
              <a:t>GeneratedValue</a:t>
            </a:r>
            <a:r>
              <a:rPr lang="en" dirty="0">
                <a:solidFill>
                  <a:srgbClr val="080808"/>
                </a:solidFill>
                <a:effectLst/>
              </a:rPr>
              <a:t>(strategy = </a:t>
            </a:r>
            <a:r>
              <a:rPr lang="en" i="1" dirty="0">
                <a:solidFill>
                  <a:srgbClr val="871094"/>
                </a:solidFill>
                <a:effectLst/>
              </a:rPr>
              <a:t>IDENTITY</a:t>
            </a:r>
            <a:r>
              <a:rPr lang="en" dirty="0">
                <a:solidFill>
                  <a:srgbClr val="080808"/>
                </a:solidFill>
                <a:effectLst/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</a:rPr>
            </a:br>
            <a:r>
              <a:rPr lang="en" dirty="0">
                <a:solidFill>
                  <a:srgbClr val="080808"/>
                </a:solidFill>
                <a:effectLst/>
              </a:rPr>
              <a:t>    </a:t>
            </a:r>
            <a:r>
              <a:rPr lang="en" dirty="0" err="1">
                <a:solidFill>
                  <a:srgbClr val="0033B3"/>
                </a:solidFill>
                <a:effectLst/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</a:rPr>
              <a:t> </a:t>
            </a:r>
            <a:r>
              <a:rPr lang="en" dirty="0">
                <a:solidFill>
                  <a:srgbClr val="871094"/>
                </a:solidFill>
                <a:effectLst/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</a:rPr>
              <a:t>Long</a:t>
            </a:r>
          </a:p>
          <a:p>
            <a:endParaRPr lang="en" dirty="0">
              <a:solidFill>
                <a:srgbClr val="000000"/>
              </a:solidFill>
              <a:effectLst/>
            </a:endParaRPr>
          </a:p>
          <a:p>
            <a:r>
              <a:rPr lang="en" dirty="0">
                <a:solidFill>
                  <a:srgbClr val="000000"/>
                </a:solidFill>
              </a:rPr>
              <a:t>    </a:t>
            </a:r>
            <a:r>
              <a:rPr lang="en" dirty="0">
                <a:solidFill>
                  <a:srgbClr val="9E880D"/>
                </a:solidFill>
                <a:effectLst/>
              </a:rPr>
              <a:t>@Version</a:t>
            </a:r>
            <a:endParaRPr lang="en" dirty="0">
              <a:solidFill>
                <a:srgbClr val="9E880D"/>
              </a:solidFill>
            </a:endParaRPr>
          </a:p>
          <a:p>
            <a:r>
              <a:rPr lang="en" dirty="0">
                <a:solidFill>
                  <a:srgbClr val="9E880D"/>
                </a:solidFill>
                <a:effectLst/>
              </a:rPr>
              <a:t>    </a:t>
            </a:r>
            <a:r>
              <a:rPr lang="en" dirty="0" err="1">
                <a:solidFill>
                  <a:srgbClr val="0033B3"/>
                </a:solidFill>
                <a:effectLst/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</a:rPr>
              <a:t> </a:t>
            </a:r>
            <a:r>
              <a:rPr lang="en" dirty="0">
                <a:solidFill>
                  <a:srgbClr val="871094"/>
                </a:solidFill>
                <a:effectLst/>
              </a:rPr>
              <a:t>version</a:t>
            </a:r>
            <a:r>
              <a:rPr lang="en" dirty="0">
                <a:solidFill>
                  <a:srgbClr val="080808"/>
                </a:solidFill>
                <a:effectLst/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</a:rPr>
              <a:t>Int</a:t>
            </a:r>
            <a:endParaRPr lang="en" dirty="0">
              <a:solidFill>
                <a:srgbClr val="080808"/>
              </a:solidFill>
              <a:effectLst/>
            </a:endParaRPr>
          </a:p>
          <a:p>
            <a:br>
              <a:rPr lang="en" dirty="0">
                <a:solidFill>
                  <a:srgbClr val="000000"/>
                </a:solidFill>
                <a:effectLst/>
              </a:rPr>
            </a:br>
            <a:r>
              <a:rPr lang="en" dirty="0">
                <a:solidFill>
                  <a:srgbClr val="000000"/>
                </a:solidFill>
                <a:effectLst/>
              </a:rPr>
              <a:t>    </a:t>
            </a:r>
            <a:r>
              <a:rPr lang="en" dirty="0" err="1">
                <a:solidFill>
                  <a:srgbClr val="0033B3"/>
                </a:solidFill>
                <a:effectLst/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</a:rPr>
              <a:t> </a:t>
            </a:r>
            <a:r>
              <a:rPr lang="en" dirty="0">
                <a:solidFill>
                  <a:srgbClr val="871094"/>
                </a:solidFill>
                <a:effectLst/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</a:rPr>
              <a:t>String</a:t>
            </a:r>
          </a:p>
          <a:p>
            <a:br>
              <a:rPr lang="en" dirty="0">
                <a:solidFill>
                  <a:srgbClr val="000000"/>
                </a:solidFill>
                <a:effectLst/>
              </a:rPr>
            </a:br>
            <a:r>
              <a:rPr lang="en" dirty="0">
                <a:solidFill>
                  <a:srgbClr val="000000"/>
                </a:solidFill>
                <a:effectLst/>
              </a:rPr>
              <a:t>    </a:t>
            </a:r>
            <a:r>
              <a:rPr lang="en" dirty="0" err="1">
                <a:solidFill>
                  <a:srgbClr val="0033B3"/>
                </a:solidFill>
                <a:effectLst/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</a:rPr>
              <a:t> </a:t>
            </a:r>
            <a:r>
              <a:rPr lang="en" dirty="0">
                <a:solidFill>
                  <a:srgbClr val="871094"/>
                </a:solidFill>
                <a:effectLst/>
              </a:rPr>
              <a:t>website</a:t>
            </a:r>
            <a:r>
              <a:rPr lang="en" dirty="0">
                <a:solidFill>
                  <a:srgbClr val="080808"/>
                </a:solidFill>
                <a:effectLst/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</a:rPr>
              <a:t>String</a:t>
            </a:r>
            <a:r>
              <a:rPr lang="en" dirty="0">
                <a:solidFill>
                  <a:srgbClr val="080808"/>
                </a:solidFill>
                <a:effectLst/>
              </a:rPr>
              <a:t>?</a:t>
            </a:r>
          </a:p>
          <a:p>
            <a:r>
              <a:rPr lang="en" dirty="0">
                <a:solidFill>
                  <a:srgbClr val="080808"/>
                </a:solidFill>
              </a:rPr>
              <a:t>    </a:t>
            </a:r>
          </a:p>
          <a:p>
            <a:r>
              <a:rPr lang="en" dirty="0">
                <a:solidFill>
                  <a:srgbClr val="9E880D"/>
                </a:solidFill>
                <a:effectLst/>
              </a:rPr>
              <a:t>    @</a:t>
            </a:r>
            <a:r>
              <a:rPr lang="en" dirty="0" err="1">
                <a:solidFill>
                  <a:srgbClr val="9E880D"/>
                </a:solidFill>
                <a:effectLst/>
              </a:rPr>
              <a:t>ManyToMany</a:t>
            </a:r>
            <a:r>
              <a:rPr lang="en" dirty="0">
                <a:solidFill>
                  <a:srgbClr val="080808"/>
                </a:solidFill>
                <a:effectLst/>
              </a:rPr>
              <a:t>(</a:t>
            </a:r>
            <a:r>
              <a:rPr lang="en" dirty="0" err="1">
                <a:solidFill>
                  <a:srgbClr val="080808"/>
                </a:solidFill>
                <a:effectLst/>
              </a:rPr>
              <a:t>mappedBy</a:t>
            </a:r>
            <a:r>
              <a:rPr lang="en" dirty="0">
                <a:solidFill>
                  <a:srgbClr val="080808"/>
                </a:solidFill>
                <a:effectLst/>
              </a:rPr>
              <a:t> = </a:t>
            </a:r>
            <a:r>
              <a:rPr lang="en" dirty="0">
                <a:solidFill>
                  <a:srgbClr val="067D17"/>
                </a:solidFill>
                <a:effectLst/>
              </a:rPr>
              <a:t>"stores"</a:t>
            </a:r>
            <a:r>
              <a:rPr lang="en" dirty="0">
                <a:solidFill>
                  <a:srgbClr val="080808"/>
                </a:solidFill>
                <a:effectLst/>
              </a:rPr>
              <a:t>)</a:t>
            </a:r>
          </a:p>
          <a:p>
            <a:r>
              <a:rPr lang="en" dirty="0">
                <a:solidFill>
                  <a:srgbClr val="080808"/>
                </a:solidFill>
              </a:rPr>
              <a:t>    </a:t>
            </a:r>
            <a:r>
              <a:rPr lang="en" dirty="0" err="1">
                <a:solidFill>
                  <a:srgbClr val="0033B3"/>
                </a:solidFill>
                <a:effectLst/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</a:rPr>
              <a:t> </a:t>
            </a:r>
            <a:r>
              <a:rPr lang="en" dirty="0">
                <a:solidFill>
                  <a:srgbClr val="871094"/>
                </a:solidFill>
                <a:effectLst/>
              </a:rPr>
              <a:t>books</a:t>
            </a:r>
            <a:r>
              <a:rPr lang="en" dirty="0">
                <a:solidFill>
                  <a:srgbClr val="080808"/>
                </a:solidFill>
                <a:effectLst/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</a:rPr>
              <a:t>List</a:t>
            </a:r>
            <a:r>
              <a:rPr lang="en" dirty="0">
                <a:solidFill>
                  <a:srgbClr val="080808"/>
                </a:solidFill>
                <a:effectLst/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</a:rPr>
              <a:t>Book</a:t>
            </a:r>
            <a:r>
              <a:rPr lang="en" dirty="0">
                <a:solidFill>
                  <a:srgbClr val="080808"/>
                </a:solidFill>
                <a:effectLst/>
              </a:rPr>
              <a:t>&gt;</a:t>
            </a:r>
            <a:br>
              <a:rPr lang="en" dirty="0">
                <a:solidFill>
                  <a:srgbClr val="080808"/>
                </a:solidFill>
                <a:effectLst/>
              </a:rPr>
            </a:br>
            <a:r>
              <a:rPr lang="en" dirty="0">
                <a:solidFill>
                  <a:srgbClr val="080808"/>
                </a:solidFill>
                <a:effectLst/>
              </a:rPr>
              <a:t>}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DD5AECB-CA5B-07F4-29BF-850DF98CA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108C90-8CEF-5B9A-FEF4-D8F41B33B36E}"/>
              </a:ext>
            </a:extLst>
          </p:cNvPr>
          <p:cNvSpPr txBox="1"/>
          <p:nvPr/>
        </p:nvSpPr>
        <p:spPr>
          <a:xfrm>
            <a:off x="6172200" y="1950721"/>
            <a:ext cx="533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</a:rPr>
              <a:t>create table </a:t>
            </a:r>
            <a:r>
              <a:rPr lang="en" dirty="0">
                <a:solidFill>
                  <a:srgbClr val="000000"/>
                </a:solidFill>
                <a:effectLst/>
              </a:rPr>
              <a:t>store</a:t>
            </a:r>
            <a:br>
              <a:rPr lang="en" dirty="0">
                <a:solidFill>
                  <a:srgbClr val="000000"/>
                </a:solidFill>
                <a:effectLst/>
              </a:rPr>
            </a:br>
            <a:r>
              <a:rPr lang="en" dirty="0">
                <a:solidFill>
                  <a:srgbClr val="080808"/>
                </a:solidFill>
                <a:effectLst/>
              </a:rPr>
              <a:t>(</a:t>
            </a:r>
            <a:br>
              <a:rPr lang="en" dirty="0">
                <a:solidFill>
                  <a:srgbClr val="080808"/>
                </a:solidFill>
                <a:effectLst/>
              </a:rPr>
            </a:br>
            <a:r>
              <a:rPr lang="en" dirty="0">
                <a:solidFill>
                  <a:srgbClr val="080808"/>
                </a:solidFill>
                <a:effectLst/>
              </a:rPr>
              <a:t>    </a:t>
            </a:r>
            <a:r>
              <a:rPr lang="en" dirty="0">
                <a:solidFill>
                  <a:srgbClr val="871094"/>
                </a:solidFill>
                <a:effectLst/>
              </a:rPr>
              <a:t>id      </a:t>
            </a:r>
            <a:r>
              <a:rPr lang="en" dirty="0" err="1">
                <a:solidFill>
                  <a:srgbClr val="0033B3"/>
                </a:solidFill>
                <a:effectLst/>
              </a:rPr>
              <a:t>bigint</a:t>
            </a:r>
            <a:r>
              <a:rPr lang="en" dirty="0">
                <a:solidFill>
                  <a:srgbClr val="0033B3"/>
                </a:solidFill>
                <a:effectLst/>
              </a:rPr>
              <a:t> generated always as identity primary key</a:t>
            </a:r>
            <a:r>
              <a:rPr lang="en" dirty="0">
                <a:solidFill>
                  <a:srgbClr val="080808"/>
                </a:solidFill>
                <a:effectLst/>
              </a:rPr>
              <a:t>,</a:t>
            </a:r>
          </a:p>
          <a:p>
            <a:br>
              <a:rPr lang="en" dirty="0">
                <a:solidFill>
                  <a:srgbClr val="080808"/>
                </a:solidFill>
                <a:effectLst/>
              </a:rPr>
            </a:br>
            <a:r>
              <a:rPr lang="en" dirty="0">
                <a:solidFill>
                  <a:srgbClr val="080808"/>
                </a:solidFill>
                <a:effectLst/>
              </a:rPr>
              <a:t>    </a:t>
            </a:r>
            <a:r>
              <a:rPr lang="en" dirty="0">
                <a:solidFill>
                  <a:srgbClr val="871094"/>
                </a:solidFill>
                <a:effectLst/>
              </a:rPr>
              <a:t>version </a:t>
            </a:r>
            <a:r>
              <a:rPr lang="en" dirty="0">
                <a:solidFill>
                  <a:srgbClr val="0033B3"/>
                </a:solidFill>
                <a:effectLst/>
              </a:rPr>
              <a:t>int         not null</a:t>
            </a:r>
            <a:r>
              <a:rPr lang="en" dirty="0">
                <a:solidFill>
                  <a:srgbClr val="080808"/>
                </a:solidFill>
                <a:effectLst/>
              </a:rPr>
              <a:t>,</a:t>
            </a:r>
          </a:p>
          <a:p>
            <a:br>
              <a:rPr lang="en" dirty="0">
                <a:solidFill>
                  <a:srgbClr val="080808"/>
                </a:solidFill>
                <a:effectLst/>
              </a:rPr>
            </a:br>
            <a:r>
              <a:rPr lang="en" dirty="0">
                <a:solidFill>
                  <a:srgbClr val="080808"/>
                </a:solidFill>
                <a:effectLst/>
              </a:rPr>
              <a:t>    </a:t>
            </a:r>
            <a:r>
              <a:rPr lang="en" dirty="0">
                <a:solidFill>
                  <a:srgbClr val="871094"/>
                </a:solidFill>
                <a:effectLst/>
              </a:rPr>
              <a:t>name    </a:t>
            </a:r>
            <a:r>
              <a:rPr lang="en" dirty="0">
                <a:solidFill>
                  <a:srgbClr val="0033B3"/>
                </a:solidFill>
                <a:effectLst/>
              </a:rPr>
              <a:t>varchar</a:t>
            </a:r>
            <a:r>
              <a:rPr lang="en" dirty="0">
                <a:solidFill>
                  <a:srgbClr val="080808"/>
                </a:solidFill>
                <a:effectLst/>
              </a:rPr>
              <a:t>(</a:t>
            </a:r>
            <a:r>
              <a:rPr lang="en" dirty="0">
                <a:solidFill>
                  <a:srgbClr val="1750EB"/>
                </a:solidFill>
                <a:effectLst/>
              </a:rPr>
              <a:t>50</a:t>
            </a:r>
            <a:r>
              <a:rPr lang="en" dirty="0">
                <a:solidFill>
                  <a:srgbClr val="080808"/>
                </a:solidFill>
                <a:effectLst/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</a:rPr>
              <a:t>not null</a:t>
            </a:r>
            <a:r>
              <a:rPr lang="en" dirty="0">
                <a:solidFill>
                  <a:srgbClr val="080808"/>
                </a:solidFill>
                <a:effectLst/>
              </a:rPr>
              <a:t>,</a:t>
            </a:r>
          </a:p>
          <a:p>
            <a:br>
              <a:rPr lang="en" dirty="0">
                <a:solidFill>
                  <a:srgbClr val="080808"/>
                </a:solidFill>
                <a:effectLst/>
              </a:rPr>
            </a:br>
            <a:r>
              <a:rPr lang="en" dirty="0">
                <a:solidFill>
                  <a:srgbClr val="080808"/>
                </a:solidFill>
                <a:effectLst/>
              </a:rPr>
              <a:t>    </a:t>
            </a:r>
            <a:r>
              <a:rPr lang="en" dirty="0">
                <a:solidFill>
                  <a:srgbClr val="871094"/>
                </a:solidFill>
                <a:effectLst/>
              </a:rPr>
              <a:t>website </a:t>
            </a:r>
            <a:r>
              <a:rPr lang="en" dirty="0">
                <a:solidFill>
                  <a:srgbClr val="0033B3"/>
                </a:solidFill>
                <a:effectLst/>
              </a:rPr>
              <a:t>varchar</a:t>
            </a:r>
            <a:r>
              <a:rPr lang="en" dirty="0">
                <a:solidFill>
                  <a:srgbClr val="080808"/>
                </a:solidFill>
                <a:effectLst/>
              </a:rPr>
              <a:t>(</a:t>
            </a:r>
            <a:r>
              <a:rPr lang="en" dirty="0">
                <a:solidFill>
                  <a:srgbClr val="1750EB"/>
                </a:solidFill>
                <a:effectLst/>
              </a:rPr>
              <a:t>100</a:t>
            </a:r>
            <a:r>
              <a:rPr lang="en" dirty="0">
                <a:solidFill>
                  <a:srgbClr val="080808"/>
                </a:solidFill>
                <a:effectLst/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</a:rPr>
            </a:br>
            <a:r>
              <a:rPr lang="en" dirty="0">
                <a:solidFill>
                  <a:srgbClr val="080808"/>
                </a:solidFill>
                <a:effectLst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412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7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0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3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6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9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5" dur="indefinite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8" dur="indefinite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2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8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Поддержка 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Kotlin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986113C8-A4F3-C008-86A4-0B072E785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233087"/>
              </p:ext>
            </p:extLst>
          </p:nvPr>
        </p:nvGraphicFramePr>
        <p:xfrm>
          <a:off x="685800" y="1676400"/>
          <a:ext cx="10820400" cy="2209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705600">
                  <a:extLst>
                    <a:ext uri="{9D8B030D-6E8A-4147-A177-3AD203B41FA5}">
                      <a16:colId xmlns:a16="http://schemas.microsoft.com/office/drawing/2014/main" val="425398827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39993350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90205628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l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F48"/>
                          </a:solidFill>
                          <a:latin typeface="SB Sans Display Semibold"/>
                          <a:cs typeface="SB Sans Display Semibold"/>
                        </a:rPr>
                        <a:t>Jimmer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333F48"/>
                          </a:solidFill>
                          <a:latin typeface="SB Sans Display Semibold"/>
                          <a:cs typeface="SB Sans Display Semibold"/>
                        </a:rPr>
                        <a:t>Jpa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585057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N</a:t>
                      </a:r>
                      <a:r>
                        <a:rPr lang="en-US" sz="1800" dirty="0" err="1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ullability</a:t>
                      </a:r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 </a:t>
                      </a: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полей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Нет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68391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Dsl</a:t>
                      </a:r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, </a:t>
                      </a: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функции</a:t>
                      </a:r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 </a:t>
                      </a: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с </a:t>
                      </a:r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receiver</a:t>
                      </a:r>
                      <a:endParaRPr lang="ru-RU" sz="1800" dirty="0">
                        <a:latin typeface="SB Sans Text Light" panose="020B0303040504020204" pitchFamily="34" charset="0"/>
                        <a:cs typeface="SB Sans Text Light" panose="020B030304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Нет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534584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Dsl</a:t>
                      </a:r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, infix </a:t>
                      </a: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функции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Нет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7950322"/>
                  </a:ext>
                </a:extLst>
              </a:tr>
            </a:tbl>
          </a:graphicData>
        </a:graphic>
      </p:graphicFrame>
      <p:pic>
        <p:nvPicPr>
          <p:cNvPr id="4" name="Picture 2">
            <a:extLst>
              <a:ext uri="{FF2B5EF4-FFF2-40B4-BE49-F238E27FC236}">
                <a16:creationId xmlns:a16="http://schemas.microsoft.com/office/drawing/2014/main" id="{F09E664D-7AD4-2143-9AE8-208F9D47A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7543800" y="1821045"/>
            <a:ext cx="397625" cy="2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ibernate Logo PNG Vectors Free Download">
            <a:extLst>
              <a:ext uri="{FF2B5EF4-FFF2-40B4-BE49-F238E27FC236}">
                <a16:creationId xmlns:a16="http://schemas.microsoft.com/office/drawing/2014/main" id="{7F98C32A-742E-EC11-8616-C1E774E9E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1742120"/>
            <a:ext cx="3048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86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 preview </a:t>
            </a:r>
            <a:r>
              <a:rPr lang="en-US" sz="4000" dirty="0" err="1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GraphQL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D60CB8-CBFF-D1B0-B368-686D6525D964}"/>
              </a:ext>
            </a:extLst>
          </p:cNvPr>
          <p:cNvSpPr txBox="1"/>
          <p:nvPr/>
        </p:nvSpPr>
        <p:spPr>
          <a:xfrm>
            <a:off x="674914" y="1524000"/>
            <a:ext cx="6553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GraphQLQuery</a:t>
            </a:r>
            <a:b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fun </a:t>
            </a:r>
            <a:r>
              <a:rPr lang="en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findStoreById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GraphQLArgument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(name =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"id"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Long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GraphQLEnvironment</a:t>
            </a: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env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ResolutionEnvironment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? =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sql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.findById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env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dataFetchingEnvironment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toFetcher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(),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FAD887-FE30-81E8-D8FB-460119F55440}"/>
              </a:ext>
            </a:extLst>
          </p:cNvPr>
          <p:cNvSpPr txBox="1"/>
          <p:nvPr/>
        </p:nvSpPr>
        <p:spPr>
          <a:xfrm>
            <a:off x="674914" y="3242102"/>
            <a:ext cx="2209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query</a:t>
            </a:r>
            <a:r>
              <a:rPr lang="ru-RU" dirty="0"/>
              <a:t> {</a:t>
            </a:r>
          </a:p>
          <a:p>
            <a:r>
              <a:rPr lang="ru-RU" dirty="0"/>
              <a:t>  </a:t>
            </a:r>
            <a:r>
              <a:rPr lang="ru-RU" dirty="0" err="1"/>
              <a:t>findStoreById</a:t>
            </a:r>
            <a:r>
              <a:rPr lang="ru-RU" dirty="0"/>
              <a:t>(id:1) {</a:t>
            </a:r>
          </a:p>
          <a:p>
            <a:r>
              <a:rPr lang="ru-RU" dirty="0"/>
              <a:t>    </a:t>
            </a:r>
            <a:r>
              <a:rPr lang="ru-RU" dirty="0" err="1"/>
              <a:t>name</a:t>
            </a:r>
            <a:endParaRPr lang="ru-RU" dirty="0"/>
          </a:p>
          <a:p>
            <a:r>
              <a:rPr lang="ru-RU" dirty="0"/>
              <a:t>    </a:t>
            </a:r>
            <a:r>
              <a:rPr lang="ru-RU" dirty="0" err="1"/>
              <a:t>books</a:t>
            </a:r>
            <a:r>
              <a:rPr lang="ru-RU" dirty="0"/>
              <a:t> {</a:t>
            </a:r>
          </a:p>
          <a:p>
            <a:r>
              <a:rPr lang="ru-RU" dirty="0"/>
              <a:t>      </a:t>
            </a:r>
            <a:r>
              <a:rPr lang="ru-RU" dirty="0" err="1"/>
              <a:t>name</a:t>
            </a:r>
            <a:endParaRPr lang="ru-RU" dirty="0"/>
          </a:p>
          <a:p>
            <a:r>
              <a:rPr lang="ru-RU" dirty="0"/>
              <a:t>    }</a:t>
            </a:r>
          </a:p>
          <a:p>
            <a:r>
              <a:rPr lang="ru-RU" dirty="0"/>
              <a:t>  }</a:t>
            </a:r>
          </a:p>
          <a:p>
            <a:r>
              <a:rPr lang="ru-RU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0C554-133A-3FEB-147C-F674F9E56D6C}"/>
              </a:ext>
            </a:extLst>
          </p:cNvPr>
          <p:cNvSpPr txBox="1"/>
          <p:nvPr/>
        </p:nvSpPr>
        <p:spPr>
          <a:xfrm>
            <a:off x="674914" y="5791200"/>
            <a:ext cx="10363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 s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b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 b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inner join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book_store_mapping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bs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store_id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endParaRPr lang="en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2918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 preview </a:t>
            </a:r>
            <a:r>
              <a:rPr lang="en-US" sz="4000" dirty="0" err="1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GraphQL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042F53-0B6E-A038-B92B-091A89202DF6}"/>
              </a:ext>
            </a:extLst>
          </p:cNvPr>
          <p:cNvSpPr txBox="1"/>
          <p:nvPr/>
        </p:nvSpPr>
        <p:spPr>
          <a:xfrm>
            <a:off x="685800" y="1524000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GraphQLQuery</a:t>
            </a:r>
            <a:b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fun </a:t>
            </a:r>
            <a:r>
              <a:rPr lang="en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findBooks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GraphQLArgument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(name =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"spec"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spec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BookSpec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GraphQLEnvironment</a:t>
            </a: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env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ResolutionEnvironment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List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 =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sql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.createQuery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where(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spec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select(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table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.fetch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env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dataFetchingEnvironment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toFetcher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()))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.execute()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EB7E41-FC55-8BD9-704D-64C7CE9C506D}"/>
              </a:ext>
            </a:extLst>
          </p:cNvPr>
          <p:cNvSpPr txBox="1"/>
          <p:nvPr/>
        </p:nvSpPr>
        <p:spPr>
          <a:xfrm>
            <a:off x="685800" y="4191000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query {</a:t>
            </a:r>
          </a:p>
          <a:p>
            <a:r>
              <a:rPr lang="en" dirty="0"/>
              <a:t>  </a:t>
            </a:r>
            <a:r>
              <a:rPr lang="en" dirty="0" err="1"/>
              <a:t>findBooks</a:t>
            </a:r>
            <a:r>
              <a:rPr lang="en" dirty="0"/>
              <a:t>(spec: {name: "pattern", </a:t>
            </a:r>
            <a:r>
              <a:rPr lang="en" dirty="0" err="1"/>
              <a:t>minRating</a:t>
            </a:r>
            <a:r>
              <a:rPr lang="en" dirty="0"/>
              <a:t>: 5, tag: "IT"}) {</a:t>
            </a:r>
          </a:p>
          <a:p>
            <a:r>
              <a:rPr lang="en" dirty="0"/>
              <a:t>    name</a:t>
            </a:r>
          </a:p>
          <a:p>
            <a:r>
              <a:rPr lang="en" dirty="0"/>
              <a:t>  }</a:t>
            </a:r>
          </a:p>
          <a:p>
            <a:r>
              <a:rPr lang="en" dirty="0"/>
              <a:t>}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D80498-3040-A18F-255A-BF35945F1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457" y="1856111"/>
            <a:ext cx="5181599" cy="395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7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 preview </a:t>
            </a:r>
            <a:r>
              <a:rPr lang="en-US" sz="4000" dirty="0" err="1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GraphQL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AB1779-D4C1-8FFF-0957-41797B9A3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459289"/>
            <a:ext cx="7772400" cy="18267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01D620-EC7B-B055-16D6-7392AECE39AC}"/>
              </a:ext>
            </a:extLst>
          </p:cNvPr>
          <p:cNvSpPr txBox="1"/>
          <p:nvPr/>
        </p:nvSpPr>
        <p:spPr>
          <a:xfrm>
            <a:off x="685800" y="1485312"/>
            <a:ext cx="78486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b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 b</a:t>
            </a:r>
            <a:b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ilike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'pattern'</a:t>
            </a:r>
            <a:b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and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rating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&gt;= 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5</a:t>
            </a:r>
            <a:b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and 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exists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1</a:t>
            </a:r>
            <a:b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                 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tag t</a:t>
            </a:r>
            <a:b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                         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inner join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book_tag_mapping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bt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bt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tag_id</a:t>
            </a:r>
            <a:b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                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b="1" dirty="0" err="1">
                <a:solidFill>
                  <a:srgbClr val="660E7A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b="1" dirty="0">
                <a:solidFill>
                  <a:srgbClr val="660E7A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bt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b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                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and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'IT'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2836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 preview REST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15D56A-264A-FB70-240D-2874F7BABC1E}"/>
              </a:ext>
            </a:extLst>
          </p:cNvPr>
          <p:cNvSpPr txBox="1"/>
          <p:nvPr/>
        </p:nvSpPr>
        <p:spPr>
          <a:xfrm>
            <a:off x="653143" y="144780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GetMapping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"/books"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fun </a:t>
            </a:r>
            <a:r>
              <a:rPr lang="en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findBooks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spec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BookSpec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List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BookView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 =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sql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.createQuery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where(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spec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select(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table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.fetch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BookView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.execute()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E41458-F72C-D6BA-360E-FF36F732E1D1}"/>
              </a:ext>
            </a:extLst>
          </p:cNvPr>
          <p:cNvSpPr txBox="1"/>
          <p:nvPr/>
        </p:nvSpPr>
        <p:spPr>
          <a:xfrm>
            <a:off x="653143" y="4394537"/>
            <a:ext cx="60973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rating</a:t>
            </a:r>
            <a:b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 b</a:t>
            </a:r>
            <a:b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exists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1</a:t>
            </a:r>
            <a:b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         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tag t</a:t>
            </a:r>
            <a:b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                 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inner join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book_tag_mapping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bt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bt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tag_id</a:t>
            </a:r>
            <a:b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        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bt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b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          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and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AC90A-650F-42FD-2D66-F6866432A4F6}"/>
              </a:ext>
            </a:extLst>
          </p:cNvPr>
          <p:cNvSpPr txBox="1"/>
          <p:nvPr/>
        </p:nvSpPr>
        <p:spPr>
          <a:xfrm>
            <a:off x="651759" y="3628565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GET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http://localhost:8080/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books?</a:t>
            </a:r>
            <a:r>
              <a:rPr lang="en" dirty="0" err="1">
                <a:solidFill>
                  <a:srgbClr val="7A7A43"/>
                </a:solidFill>
                <a:effectLst/>
                <a:highlight>
                  <a:srgbClr val="FFFFFF"/>
                </a:highlight>
              </a:rPr>
              <a:t>tag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</a:t>
            </a:r>
            <a:r>
              <a:rPr lang="en" dirty="0">
                <a:solidFill>
                  <a:srgbClr val="458383"/>
                </a:solidFill>
                <a:effectLst/>
                <a:highlight>
                  <a:srgbClr val="FFFFFF"/>
                </a:highlight>
              </a:rPr>
              <a:t>IT</a:t>
            </a:r>
            <a:endParaRPr lang="en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5BBD6C-3738-5980-751A-DD9063BD8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749" y="1449185"/>
            <a:ext cx="4681451" cy="396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4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preview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237D16C-AD05-E146-82FC-EE6672F6903A}"/>
              </a:ext>
            </a:extLst>
          </p:cNvPr>
          <p:cNvSpPr txBox="1">
            <a:spLocks/>
          </p:cNvSpPr>
          <p:nvPr/>
        </p:nvSpPr>
        <p:spPr>
          <a:xfrm>
            <a:off x="685799" y="1885840"/>
            <a:ext cx="8991601" cy="30726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Очень легко выставлять сущности через </a:t>
            </a:r>
            <a:r>
              <a:rPr lang="en-US" sz="2000" dirty="0" err="1">
                <a:latin typeface="SB Sans Text Light" panose="020B0303040504020204" pitchFamily="34" charset="0"/>
                <a:cs typeface="SB Sans Text Light" panose="020B0303040504020204" pitchFamily="34" charset="0"/>
              </a:rPr>
              <a:t>GraphQL</a:t>
            </a: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, </a:t>
            </a:r>
            <a:r>
              <a:rPr lang="en-US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REST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Код генерируется на этапе компиляции</a:t>
            </a: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Специальный язык для описания </a:t>
            </a:r>
            <a:r>
              <a:rPr lang="en-US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DTO</a:t>
            </a:r>
            <a:endParaRPr lang="ru-RU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Idea </a:t>
            </a: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плагин для языка </a:t>
            </a:r>
            <a:r>
              <a:rPr lang="en-US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DTO</a:t>
            </a:r>
            <a:endParaRPr lang="ru-RU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Генерирует оптимальные запросы, в которых запрашиваются только нужные поля</a:t>
            </a: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728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Чтение графа объектов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(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задача)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237D16C-AD05-E146-82FC-EE6672F6903A}"/>
              </a:ext>
            </a:extLst>
          </p:cNvPr>
          <p:cNvSpPr txBox="1">
            <a:spLocks/>
          </p:cNvSpPr>
          <p:nvPr/>
        </p:nvSpPr>
        <p:spPr>
          <a:xfrm>
            <a:off x="685799" y="1885840"/>
            <a:ext cx="8991601" cy="30726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934597-80A5-3C5F-6260-1590F7913FF8}"/>
              </a:ext>
            </a:extLst>
          </p:cNvPr>
          <p:cNvSpPr txBox="1"/>
          <p:nvPr/>
        </p:nvSpPr>
        <p:spPr>
          <a:xfrm>
            <a:off x="609600" y="1690692"/>
            <a:ext cx="92202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Необходимо получить следующую информацию о магазине по </a:t>
            </a:r>
            <a:r>
              <a:rPr lang="en-US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id</a:t>
            </a: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:</a:t>
            </a:r>
            <a:b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</a:br>
            <a:endParaRPr lang="ru-RU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342900" indent="-3429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Все данные самого магазина</a:t>
            </a:r>
          </a:p>
          <a:p>
            <a:pPr marL="342900" indent="-3429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Названия книг, продающихся в магазине</a:t>
            </a:r>
          </a:p>
          <a:p>
            <a:pPr marL="342900" indent="-3429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Имена тегов по каждой продающийся в магазине книге</a:t>
            </a: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endParaRPr lang="ru-RU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163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Чтение графа объектов 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Hibernate)</a:t>
            </a:r>
          </a:p>
        </p:txBody>
      </p:sp>
      <p:pic>
        <p:nvPicPr>
          <p:cNvPr id="3" name="Picture 4" descr="Hibernate Logo PNG Vectors Free Download">
            <a:extLst>
              <a:ext uri="{FF2B5EF4-FFF2-40B4-BE49-F238E27FC236}">
                <a16:creationId xmlns:a16="http://schemas.microsoft.com/office/drawing/2014/main" id="{C835B15E-3CB8-8572-568F-D12554C19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464" y="422180"/>
            <a:ext cx="859536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72B819-50E2-A75E-7231-00DD4B131287}"/>
              </a:ext>
            </a:extLst>
          </p:cNvPr>
          <p:cNvSpPr txBox="1"/>
          <p:nvPr/>
        </p:nvSpPr>
        <p:spPr>
          <a:xfrm>
            <a:off x="685800" y="1559022"/>
            <a:ext cx="76220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em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.find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1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</a:p>
          <a:p>
            <a:br>
              <a:rPr lang="en" i="1" dirty="0">
                <a:solidFill>
                  <a:srgbClr val="8C8C8C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forEach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Hibernate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.initialize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b="1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it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tags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 </a:t>
            </a:r>
            <a:r>
              <a:rPr lang="en" i="1" dirty="0">
                <a:solidFill>
                  <a:srgbClr val="8C8C8C"/>
                </a:solidFill>
                <a:effectLst/>
                <a:highlight>
                  <a:srgbClr val="FFFFFF"/>
                </a:highlight>
              </a:rPr>
              <a:t>// </a:t>
            </a:r>
            <a:r>
              <a:rPr lang="ru-RU" i="1" dirty="0">
                <a:solidFill>
                  <a:srgbClr val="8C8C8C"/>
                </a:solidFill>
                <a:effectLst/>
                <a:highlight>
                  <a:srgbClr val="FFFFFF"/>
                </a:highlight>
              </a:rPr>
              <a:t>загружаем </a:t>
            </a:r>
            <a:r>
              <a:rPr lang="en" i="1" dirty="0">
                <a:solidFill>
                  <a:srgbClr val="8C8C8C"/>
                </a:solidFill>
                <a:effectLst/>
                <a:highlight>
                  <a:srgbClr val="FFFFFF"/>
                </a:highlight>
              </a:rPr>
              <a:t>tags</a:t>
            </a:r>
            <a:endParaRPr lang="en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4A61E-CCC0-10FE-B8ED-835CD75EF0D9}"/>
              </a:ext>
            </a:extLst>
          </p:cNvPr>
          <p:cNvSpPr txBox="1"/>
          <p:nvPr/>
        </p:nvSpPr>
        <p:spPr>
          <a:xfrm>
            <a:off x="685800" y="4837313"/>
            <a:ext cx="1066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</a:rPr>
              <a:t>*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 s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=?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</a:rPr>
              <a:t>*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book_store_mapping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bs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join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 b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store_id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=?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</a:rPr>
              <a:t>*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book_tag_mapping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bt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join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tag t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bt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tag_id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bt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any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773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84657" y="6409435"/>
            <a:ext cx="89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SBSansDisplay-Light"/>
                <a:cs typeface="SBSansDisplay-Light"/>
              </a:rPr>
              <a:t>1</a:t>
            </a:r>
            <a:endParaRPr sz="1200" dirty="0">
              <a:latin typeface="SBSansDisplay-Light"/>
              <a:cs typeface="SBSansDisplay-Light"/>
            </a:endParaRPr>
          </a:p>
        </p:txBody>
      </p:sp>
      <p:pic>
        <p:nvPicPr>
          <p:cNvPr id="1026" name="Picture 2" descr="Александр Белов">
            <a:extLst>
              <a:ext uri="{FF2B5EF4-FFF2-40B4-BE49-F238E27FC236}">
                <a16:creationId xmlns:a16="http://schemas.microsoft.com/office/drawing/2014/main" id="{E2C65120-BBF4-FD91-7A5D-2AFE53E82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95350"/>
            <a:ext cx="4089400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3A4F5A0-77AC-DD0B-840B-96FC976B286C}"/>
              </a:ext>
            </a:extLst>
          </p:cNvPr>
          <p:cNvSpPr txBox="1">
            <a:spLocks/>
          </p:cNvSpPr>
          <p:nvPr/>
        </p:nvSpPr>
        <p:spPr>
          <a:xfrm>
            <a:off x="6019800" y="1133475"/>
            <a:ext cx="5256362" cy="361315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Разрабатываю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  <a:p>
            <a:pPr>
              <a:lnSpc>
                <a:spcPct val="100000"/>
              </a:lnSpc>
            </a:pP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14 лет на 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Java</a:t>
            </a:r>
          </a:p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5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лет на 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Kotlin</a:t>
            </a:r>
          </a:p>
          <a:p>
            <a:pPr>
              <a:lnSpc>
                <a:spcPct val="100000"/>
              </a:lnSpc>
            </a:pP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 contributor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346441F-7959-EB1E-77E1-8EB1287FC4EC}"/>
              </a:ext>
            </a:extLst>
          </p:cNvPr>
          <p:cNvSpPr txBox="1">
            <a:spLocks/>
          </p:cNvSpPr>
          <p:nvPr/>
        </p:nvSpPr>
        <p:spPr>
          <a:xfrm>
            <a:off x="1295400" y="5633984"/>
            <a:ext cx="2895600" cy="32866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>
                <a:solidFill>
                  <a:srgbClr val="333F48"/>
                </a:solidFill>
                <a:latin typeface="SB Sans Text Light" panose="020B0303040504020204" pitchFamily="34" charset="0"/>
                <a:cs typeface="SB Sans Text Light" panose="020B0303040504020204" pitchFamily="34" charset="0"/>
              </a:rPr>
              <a:t>Главный эксперт по технологиям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32D6870-6E9E-EEA4-2A89-152E36591737}"/>
              </a:ext>
            </a:extLst>
          </p:cNvPr>
          <p:cNvSpPr txBox="1">
            <a:spLocks/>
          </p:cNvSpPr>
          <p:nvPr/>
        </p:nvSpPr>
        <p:spPr>
          <a:xfrm>
            <a:off x="1295400" y="5181600"/>
            <a:ext cx="2895600" cy="452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ru-RU" sz="2500" b="1" dirty="0">
                <a:solidFill>
                  <a:srgbClr val="333F48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Белов Александр</a:t>
            </a:r>
          </a:p>
        </p:txBody>
      </p:sp>
    </p:spTree>
    <p:extLst>
      <p:ext uri="{BB962C8B-B14F-4D97-AF65-F5344CB8AC3E}">
        <p14:creationId xmlns:p14="http://schemas.microsoft.com/office/powerpoint/2010/main" val="373182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Чтение графа объектов 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Hibernate)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F12FF-3773-4009-EF9F-411074FFE372}"/>
              </a:ext>
            </a:extLst>
          </p:cNvPr>
          <p:cNvSpPr txBox="1"/>
          <p:nvPr/>
        </p:nvSpPr>
        <p:spPr>
          <a:xfrm>
            <a:off x="685800" y="1559022"/>
            <a:ext cx="9829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session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em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.unwrap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Session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endParaRPr lang="en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  <a:p>
            <a:r>
              <a:rPr lang="ru-RU" i="1" dirty="0">
                <a:solidFill>
                  <a:srgbClr val="8C8C8C"/>
                </a:solidFill>
                <a:effectLst/>
                <a:highlight>
                  <a:srgbClr val="FFFFFF"/>
                </a:highlight>
              </a:rPr>
              <a:t>// Для </a:t>
            </a:r>
            <a:r>
              <a:rPr lang="en" i="1" dirty="0">
                <a:solidFill>
                  <a:srgbClr val="8C8C8C"/>
                </a:solidFill>
                <a:effectLst/>
                <a:highlight>
                  <a:srgbClr val="FFFFFF"/>
                </a:highlight>
              </a:rPr>
              <a:t>basic </a:t>
            </a:r>
            <a:r>
              <a:rPr lang="ru-RU" i="1" dirty="0">
                <a:solidFill>
                  <a:srgbClr val="8C8C8C"/>
                </a:solidFill>
                <a:effectLst/>
                <a:highlight>
                  <a:srgbClr val="FFFFFF"/>
                </a:highlight>
              </a:rPr>
              <a:t>столбцов работает только с </a:t>
            </a:r>
            <a:r>
              <a:rPr lang="en" i="1" dirty="0">
                <a:solidFill>
                  <a:srgbClr val="8C8C8C"/>
                </a:solidFill>
                <a:effectLst/>
                <a:highlight>
                  <a:srgbClr val="FFFFFF"/>
                </a:highlight>
              </a:rPr>
              <a:t>bytecode enhancement </a:t>
            </a:r>
            <a:r>
              <a:rPr lang="ru-RU" i="1" dirty="0">
                <a:solidFill>
                  <a:srgbClr val="8C8C8C"/>
                </a:solidFill>
                <a:effectLst/>
                <a:highlight>
                  <a:srgbClr val="FFFFFF"/>
                </a:highlight>
              </a:rPr>
              <a:t>и @</a:t>
            </a:r>
            <a:r>
              <a:rPr lang="en" i="1" dirty="0">
                <a:solidFill>
                  <a:srgbClr val="8C8C8C"/>
                </a:solidFill>
                <a:effectLst/>
                <a:highlight>
                  <a:srgbClr val="FFFFFF"/>
                </a:highlight>
              </a:rPr>
              <a:t>Basic(fetch = </a:t>
            </a:r>
            <a:r>
              <a:rPr lang="en" i="1" dirty="0" err="1">
                <a:solidFill>
                  <a:srgbClr val="8C8C8C"/>
                </a:solidFill>
                <a:effectLst/>
                <a:highlight>
                  <a:srgbClr val="FFFFFF"/>
                </a:highlight>
              </a:rPr>
              <a:t>FetchType.LAZY</a:t>
            </a:r>
            <a:r>
              <a:rPr lang="en" i="1" dirty="0">
                <a:solidFill>
                  <a:srgbClr val="8C8C8C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graph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session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.createEntityGraph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).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apply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addAttributeNode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String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Store_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addAttributeNode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String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Store_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WEBSITE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addAttributeNode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String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Store_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VERSION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addSubgraph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Store_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).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apply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addAttributeNode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String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addSubgraph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TAGS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).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apply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addAttributeNodes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Tag_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}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session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.byId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).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withFetchGraph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graph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).load(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1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</a:p>
        </p:txBody>
      </p:sp>
      <p:pic>
        <p:nvPicPr>
          <p:cNvPr id="3" name="Picture 4" descr="Hibernate Logo PNG Vectors Free Download">
            <a:extLst>
              <a:ext uri="{FF2B5EF4-FFF2-40B4-BE49-F238E27FC236}">
                <a16:creationId xmlns:a16="http://schemas.microsoft.com/office/drawing/2014/main" id="{C835B15E-3CB8-8572-568F-D12554C19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464" y="422180"/>
            <a:ext cx="859536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711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Чтение графа объектов 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Hibernate)</a:t>
            </a:r>
          </a:p>
        </p:txBody>
      </p:sp>
      <p:pic>
        <p:nvPicPr>
          <p:cNvPr id="3" name="Picture 4" descr="Hibernate Logo PNG Vectors Free Download">
            <a:extLst>
              <a:ext uri="{FF2B5EF4-FFF2-40B4-BE49-F238E27FC236}">
                <a16:creationId xmlns:a16="http://schemas.microsoft.com/office/drawing/2014/main" id="{C835B15E-3CB8-8572-568F-D12554C19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464" y="422180"/>
            <a:ext cx="859536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2B0012-1F54-B85C-429E-169DA1C828C8}"/>
              </a:ext>
            </a:extLst>
          </p:cNvPr>
          <p:cNvSpPr txBox="1"/>
          <p:nvPr/>
        </p:nvSpPr>
        <p:spPr>
          <a:xfrm>
            <a:off x="685800" y="1317530"/>
            <a:ext cx="60973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…</a:t>
            </a:r>
            <a:b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 s</a:t>
            </a:r>
            <a:b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    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left join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book_store_mapping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bs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store_id</a:t>
            </a:r>
            <a:b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    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left join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 b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b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    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left join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book_tag_mapping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bt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bt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b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    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left join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tag t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bt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tag_id</a:t>
            </a:r>
            <a:b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=?</a:t>
            </a:r>
            <a:endParaRPr lang="en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4F68C-E531-B0A5-EF16-6BDA8BF16E51}"/>
              </a:ext>
            </a:extLst>
          </p:cNvPr>
          <p:cNvSpPr txBox="1"/>
          <p:nvPr/>
        </p:nvSpPr>
        <p:spPr>
          <a:xfrm>
            <a:off x="685800" y="4343400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Слишком большой </a:t>
            </a:r>
            <a:r>
              <a:rPr lang="en-US" dirty="0" err="1"/>
              <a:t>ResultSet</a:t>
            </a:r>
            <a:r>
              <a:rPr lang="en-US" dirty="0"/>
              <a:t>, </a:t>
            </a:r>
            <a:r>
              <a:rPr lang="ru-RU" dirty="0"/>
              <a:t>лучше грузить по уровням.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Чтение графа объектов 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F12FF-3773-4009-EF9F-411074FFE372}"/>
              </a:ext>
            </a:extLst>
          </p:cNvPr>
          <p:cNvSpPr txBox="1"/>
          <p:nvPr/>
        </p:nvSpPr>
        <p:spPr>
          <a:xfrm>
            <a:off x="685800" y="1571037"/>
            <a:ext cx="408701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fetcher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newFetcher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).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by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allScalarFields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books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name()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tags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name()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}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sql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.findById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fetcher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1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EB0202-A341-082A-E6DD-9BB79AD4C152}"/>
              </a:ext>
            </a:extLst>
          </p:cNvPr>
          <p:cNvSpPr txBox="1"/>
          <p:nvPr/>
        </p:nvSpPr>
        <p:spPr>
          <a:xfrm>
            <a:off x="684276" y="4825298"/>
            <a:ext cx="10820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version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website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 s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b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 b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inner join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book_store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m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m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m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store_id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b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m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tag t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inner join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book_tag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m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m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tag_id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m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any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383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Модификация графа объектов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(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задача)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237D16C-AD05-E146-82FC-EE6672F6903A}"/>
              </a:ext>
            </a:extLst>
          </p:cNvPr>
          <p:cNvSpPr txBox="1">
            <a:spLocks/>
          </p:cNvSpPr>
          <p:nvPr/>
        </p:nvSpPr>
        <p:spPr>
          <a:xfrm>
            <a:off x="685799" y="1885840"/>
            <a:ext cx="8991601" cy="30726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6DDA7-BB3B-AB64-3A14-CA8CE4EAF517}"/>
              </a:ext>
            </a:extLst>
          </p:cNvPr>
          <p:cNvSpPr txBox="1"/>
          <p:nvPr/>
        </p:nvSpPr>
        <p:spPr>
          <a:xfrm>
            <a:off x="609600" y="1690692"/>
            <a:ext cx="9220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Необходимо заместить тэги книги на переданные.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endParaRPr lang="ru-RU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Для каждого переданного тэга нужно создать соответствующий тэг в базе, если такого еще не существует.</a:t>
            </a:r>
          </a:p>
        </p:txBody>
      </p:sp>
    </p:spTree>
    <p:extLst>
      <p:ext uri="{BB962C8B-B14F-4D97-AF65-F5344CB8AC3E}">
        <p14:creationId xmlns:p14="http://schemas.microsoft.com/office/powerpoint/2010/main" val="2601593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7442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Модификация графа объектов 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JPA)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5F705-FBF4-C718-F519-167C8B263349}"/>
              </a:ext>
            </a:extLst>
          </p:cNvPr>
          <p:cNvSpPr txBox="1"/>
          <p:nvPr/>
        </p:nvSpPr>
        <p:spPr>
          <a:xfrm>
            <a:off x="685800" y="1431004"/>
            <a:ext cx="764337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tagNames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setOf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"IT"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"programming"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em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.find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3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i="1" dirty="0">
                <a:solidFill>
                  <a:srgbClr val="8C8C8C"/>
                </a:solidFill>
                <a:effectLst/>
                <a:highlight>
                  <a:srgbClr val="FFFFFF"/>
                </a:highlight>
              </a:rPr>
              <a:t>// </a:t>
            </a:r>
            <a:r>
              <a:rPr lang="ru-RU" i="1" dirty="0">
                <a:solidFill>
                  <a:srgbClr val="8C8C8C"/>
                </a:solidFill>
                <a:effectLst/>
                <a:highlight>
                  <a:srgbClr val="FFFFFF"/>
                </a:highlight>
              </a:rPr>
              <a:t>удаляем тэги, которых нет во входящем списке</a:t>
            </a:r>
            <a:br>
              <a:rPr lang="ru-RU" i="1" dirty="0">
                <a:solidFill>
                  <a:srgbClr val="8C8C8C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tags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.removeIf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 </a:t>
            </a:r>
            <a:r>
              <a:rPr lang="en" b="1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it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!in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tagNames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i="1" dirty="0">
                <a:solidFill>
                  <a:srgbClr val="8C8C8C"/>
                </a:solidFill>
                <a:effectLst/>
                <a:highlight>
                  <a:srgbClr val="FFFFFF"/>
                </a:highlight>
              </a:rPr>
              <a:t>// </a:t>
            </a:r>
            <a:r>
              <a:rPr lang="ru-RU" i="1" dirty="0">
                <a:solidFill>
                  <a:srgbClr val="8C8C8C"/>
                </a:solidFill>
                <a:effectLst/>
                <a:highlight>
                  <a:srgbClr val="FFFFFF"/>
                </a:highlight>
              </a:rPr>
              <a:t>добавляем тэги, которые есть во входящем списке, но нет в текущем</a:t>
            </a:r>
            <a:br>
              <a:rPr lang="ru-RU" i="1" dirty="0">
                <a:solidFill>
                  <a:srgbClr val="8C8C8C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newTags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tagNames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-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tags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mapTo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(HashSet())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 </a:t>
            </a:r>
            <a:r>
              <a:rPr lang="en" b="1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it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tags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.addAll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newTags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map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(::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744B8D-593E-DC01-BBB4-6F51F9345901}"/>
              </a:ext>
            </a:extLst>
          </p:cNvPr>
          <p:cNvSpPr txBox="1"/>
          <p:nvPr/>
        </p:nvSpPr>
        <p:spPr>
          <a:xfrm>
            <a:off x="684276" y="5442272"/>
            <a:ext cx="10820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insert into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tag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values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returning id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delete from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book_tag_mapping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and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tag_id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b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insert into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book_tag_mapping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tag_id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values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</a:p>
        </p:txBody>
      </p:sp>
      <p:pic>
        <p:nvPicPr>
          <p:cNvPr id="4" name="Picture 4" descr="Hibernate Logo PNG Vectors Free Download">
            <a:extLst>
              <a:ext uri="{FF2B5EF4-FFF2-40B4-BE49-F238E27FC236}">
                <a16:creationId xmlns:a16="http://schemas.microsoft.com/office/drawing/2014/main" id="{162A9A8F-D376-835F-6A08-F70510BDC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464" y="422180"/>
            <a:ext cx="859536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F105BD-E165-F6EB-2B03-E85B46B39857}"/>
              </a:ext>
            </a:extLst>
          </p:cNvPr>
          <p:cNvSpPr txBox="1"/>
          <p:nvPr/>
        </p:nvSpPr>
        <p:spPr>
          <a:xfrm>
            <a:off x="685800" y="4766208"/>
            <a:ext cx="853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</a:rPr>
              <a:t>select </a:t>
            </a:r>
            <a:r>
              <a:rPr lang="en" dirty="0">
                <a:solidFill>
                  <a:srgbClr val="000000"/>
                </a:solidFill>
                <a:effectLst/>
              </a:rPr>
              <a:t>*</a:t>
            </a:r>
            <a:r>
              <a:rPr lang="en" dirty="0">
                <a:solidFill>
                  <a:srgbClr val="080808"/>
                </a:solidFill>
                <a:effectLst/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</a:rPr>
              <a:t>book b </a:t>
            </a:r>
            <a:r>
              <a:rPr lang="en" dirty="0">
                <a:solidFill>
                  <a:srgbClr val="0033B3"/>
                </a:solidFill>
                <a:effectLst/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</a:rPr>
              <a:t>=</a:t>
            </a:r>
            <a:r>
              <a:rPr lang="en" dirty="0">
                <a:solidFill>
                  <a:srgbClr val="000000"/>
                </a:solidFill>
                <a:effectLst/>
              </a:rPr>
              <a:t>?</a:t>
            </a:r>
            <a:br>
              <a:rPr lang="en" dirty="0">
                <a:solidFill>
                  <a:srgbClr val="000000"/>
                </a:solidFill>
                <a:effectLst/>
              </a:rPr>
            </a:br>
            <a:r>
              <a:rPr lang="en" dirty="0">
                <a:solidFill>
                  <a:srgbClr val="0033B3"/>
                </a:solidFill>
                <a:effectLst/>
              </a:rPr>
              <a:t>select</a:t>
            </a:r>
            <a:r>
              <a:rPr lang="en" dirty="0">
                <a:solidFill>
                  <a:srgbClr val="000000"/>
                </a:solidFill>
                <a:effectLst/>
              </a:rPr>
              <a:t> *</a:t>
            </a:r>
            <a:r>
              <a:rPr lang="en" dirty="0">
                <a:solidFill>
                  <a:srgbClr val="080808"/>
                </a:solidFill>
                <a:effectLst/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</a:rPr>
              <a:t>from </a:t>
            </a:r>
            <a:r>
              <a:rPr lang="en" dirty="0" err="1">
                <a:solidFill>
                  <a:srgbClr val="000000"/>
                </a:solidFill>
                <a:effectLst/>
              </a:rPr>
              <a:t>book_tag_mapping</a:t>
            </a:r>
            <a:r>
              <a:rPr lang="en" dirty="0">
                <a:solidFill>
                  <a:srgbClr val="000000"/>
                </a:solidFill>
                <a:effectLst/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</a:rPr>
              <a:t>btm</a:t>
            </a:r>
            <a:r>
              <a:rPr lang="en" dirty="0">
                <a:solidFill>
                  <a:srgbClr val="000000"/>
                </a:solidFill>
                <a:effectLst/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</a:rPr>
              <a:t>join </a:t>
            </a:r>
            <a:r>
              <a:rPr lang="en" dirty="0">
                <a:solidFill>
                  <a:srgbClr val="000000"/>
                </a:solidFill>
                <a:effectLst/>
              </a:rPr>
              <a:t>tag t </a:t>
            </a:r>
            <a:r>
              <a:rPr lang="en" dirty="0">
                <a:solidFill>
                  <a:srgbClr val="0033B3"/>
                </a:solidFill>
                <a:effectLst/>
              </a:rPr>
              <a:t>on </a:t>
            </a:r>
            <a:r>
              <a:rPr lang="en" dirty="0" err="1">
                <a:solidFill>
                  <a:srgbClr val="000000"/>
                </a:solidFill>
                <a:effectLst/>
              </a:rPr>
              <a:t>t</a:t>
            </a:r>
            <a:r>
              <a:rPr lang="en" dirty="0" err="1">
                <a:solidFill>
                  <a:srgbClr val="080808"/>
                </a:solidFill>
                <a:effectLst/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</a:rPr>
              <a:t>btm</a:t>
            </a:r>
            <a:r>
              <a:rPr lang="en" dirty="0" err="1">
                <a:solidFill>
                  <a:srgbClr val="080808"/>
                </a:solidFill>
                <a:effectLst/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</a:rPr>
              <a:t>tag_id</a:t>
            </a:r>
            <a:r>
              <a:rPr lang="en" dirty="0">
                <a:solidFill>
                  <a:srgbClr val="871094"/>
                </a:solidFill>
                <a:effectLst/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</a:rPr>
              <a:t>btm</a:t>
            </a:r>
            <a:r>
              <a:rPr lang="en" dirty="0" err="1">
                <a:solidFill>
                  <a:srgbClr val="080808"/>
                </a:solidFill>
                <a:effectLst/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</a:rPr>
              <a:t>book_id</a:t>
            </a:r>
            <a:r>
              <a:rPr lang="en" dirty="0">
                <a:solidFill>
                  <a:srgbClr val="080808"/>
                </a:solidFill>
                <a:effectLst/>
              </a:rPr>
              <a:t>=</a:t>
            </a:r>
            <a:r>
              <a:rPr lang="en" dirty="0">
                <a:solidFill>
                  <a:srgbClr val="000000"/>
                </a:solidFill>
                <a:effectLst/>
              </a:rPr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34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3D8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Модификация графа объектов 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F12FF-3773-4009-EF9F-411074FFE372}"/>
              </a:ext>
            </a:extLst>
          </p:cNvPr>
          <p:cNvSpPr txBox="1"/>
          <p:nvPr/>
        </p:nvSpPr>
        <p:spPr>
          <a:xfrm>
            <a:off x="685800" y="1572126"/>
            <a:ext cx="422436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tagNames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setOf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"IT"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"programming"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sql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.update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Book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1750EB"/>
                </a:solidFill>
                <a:highlight>
                  <a:srgbClr val="FFFFFF"/>
                </a:highlight>
              </a:rPr>
              <a:t>3</a:t>
            </a:r>
            <a:b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tags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tagNames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map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(::Tag)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</a:p>
          <a:p>
            <a:endParaRPr lang="en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1E58FC-D30B-B771-5DE0-9F1EBD24DFC0}"/>
              </a:ext>
            </a:extLst>
          </p:cNvPr>
          <p:cNvSpPr txBox="1"/>
          <p:nvPr/>
        </p:nvSpPr>
        <p:spPr>
          <a:xfrm>
            <a:off x="685800" y="4878281"/>
            <a:ext cx="1112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insert into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values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on conflict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do update set </a:t>
            </a:r>
            <a:r>
              <a:rPr lang="en" i="1" dirty="0">
                <a:solidFill>
                  <a:srgbClr val="8C8C8C"/>
                </a:solidFill>
                <a:effectLst/>
                <a:highlight>
                  <a:srgbClr val="FFFFFF"/>
                </a:highlight>
              </a:rPr>
              <a:t>/* fake update */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excluded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returning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b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delete from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book_tag_mapping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and not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tag_id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any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insert into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book_tag_mapping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tag_id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values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on conflict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tag_id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do nothing</a:t>
            </a:r>
            <a:endParaRPr lang="en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9126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Работа с таблицами связи (задача)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237D16C-AD05-E146-82FC-EE6672F6903A}"/>
              </a:ext>
            </a:extLst>
          </p:cNvPr>
          <p:cNvSpPr txBox="1">
            <a:spLocks/>
          </p:cNvSpPr>
          <p:nvPr/>
        </p:nvSpPr>
        <p:spPr>
          <a:xfrm>
            <a:off x="685799" y="1885840"/>
            <a:ext cx="10363201" cy="30726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EE17A-9037-87B9-A1A8-9C9264B6D3F5}"/>
              </a:ext>
            </a:extLst>
          </p:cNvPr>
          <p:cNvSpPr txBox="1"/>
          <p:nvPr/>
        </p:nvSpPr>
        <p:spPr>
          <a:xfrm>
            <a:off x="609600" y="1690692"/>
            <a:ext cx="922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Необходимо добавить в продажу книги в магазин, если они еще там не продаются.</a:t>
            </a:r>
          </a:p>
        </p:txBody>
      </p:sp>
    </p:spTree>
    <p:extLst>
      <p:ext uri="{BB962C8B-B14F-4D97-AF65-F5344CB8AC3E}">
        <p14:creationId xmlns:p14="http://schemas.microsoft.com/office/powerpoint/2010/main" val="421935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Работа с таблицами связи 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JPA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)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237D16C-AD05-E146-82FC-EE6672F6903A}"/>
              </a:ext>
            </a:extLst>
          </p:cNvPr>
          <p:cNvSpPr txBox="1">
            <a:spLocks/>
          </p:cNvSpPr>
          <p:nvPr/>
        </p:nvSpPr>
        <p:spPr>
          <a:xfrm>
            <a:off x="685799" y="1885840"/>
            <a:ext cx="8991601" cy="30726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</p:txBody>
      </p:sp>
      <p:pic>
        <p:nvPicPr>
          <p:cNvPr id="4" name="Picture 4" descr="Hibernate Logo PNG Vectors Free Download">
            <a:extLst>
              <a:ext uri="{FF2B5EF4-FFF2-40B4-BE49-F238E27FC236}">
                <a16:creationId xmlns:a16="http://schemas.microsoft.com/office/drawing/2014/main" id="{5E7344A0-6E27-2F0C-F804-CAD7FA54C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464" y="422180"/>
            <a:ext cx="859536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B5A59F-6BE0-CBAD-3867-E67C11A42BAA}"/>
              </a:ext>
            </a:extLst>
          </p:cNvPr>
          <p:cNvSpPr txBox="1"/>
          <p:nvPr/>
        </p:nvSpPr>
        <p:spPr>
          <a:xfrm>
            <a:off x="684414" y="1468797"/>
            <a:ext cx="65545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storeId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2</a:t>
            </a:r>
            <a:b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bookIds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listOf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1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4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em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.find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bookRefs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bookIds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map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em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.getReference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it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endParaRPr lang="ru-RU" b="1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  <a:p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.addAll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bookRefs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5FDB01-E6E6-7C07-27D6-9078FD0BDE72}"/>
              </a:ext>
            </a:extLst>
          </p:cNvPr>
          <p:cNvSpPr txBox="1"/>
          <p:nvPr/>
        </p:nvSpPr>
        <p:spPr>
          <a:xfrm>
            <a:off x="660861" y="3881145"/>
            <a:ext cx="11355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ru-RU" i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*</a:t>
            </a:r>
            <a:r>
              <a:rPr lang="en-US" i="1" dirty="0">
                <a:solidFill>
                  <a:srgbClr val="080808"/>
                </a:solidFill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 s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=?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ru-RU" i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*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from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book_store_mapping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bs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join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 b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store_id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=?</a:t>
            </a:r>
            <a:endParaRPr lang="en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42DB3-F299-3698-1672-B33F14AD8EF6}"/>
              </a:ext>
            </a:extLst>
          </p:cNvPr>
          <p:cNvSpPr txBox="1"/>
          <p:nvPr/>
        </p:nvSpPr>
        <p:spPr>
          <a:xfrm>
            <a:off x="8218020" y="3060700"/>
            <a:ext cx="252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Ничего не обновилось! 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FA424F9-91F2-76AD-3EB5-4CE750ABE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400" y="2692400"/>
            <a:ext cx="736600" cy="736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669681-D00F-A249-AAEA-7EED235CBBA9}"/>
              </a:ext>
            </a:extLst>
          </p:cNvPr>
          <p:cNvSpPr txBox="1"/>
          <p:nvPr/>
        </p:nvSpPr>
        <p:spPr>
          <a:xfrm>
            <a:off x="684414" y="4908499"/>
            <a:ext cx="85357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public class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ManyToMany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(cascade 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CascadeType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ALL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JoinTable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(name =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" dirty="0">
                <a:solidFill>
                  <a:srgbClr val="067D17"/>
                </a:solidFill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067D17"/>
                </a:solidFill>
                <a:highlight>
                  <a:srgbClr val="FFFFFF"/>
                </a:highlight>
              </a:rPr>
              <a:t>book_store_mapping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joinColumns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= …, 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inverseJoinColumns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= …)</a:t>
            </a:r>
          </a:p>
          <a:p>
            <a:r>
              <a:rPr lang="en" dirty="0">
                <a:solidFill>
                  <a:srgbClr val="0033B3"/>
                </a:solidFill>
                <a:highlight>
                  <a:srgbClr val="FFFFFF"/>
                </a:highlight>
              </a:rPr>
              <a:t>    private </a:t>
            </a: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</a:rPr>
              <a:t>Set</a:t>
            </a: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</a:rPr>
              <a:t>Store</a:t>
            </a: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&gt; </a:t>
            </a:r>
            <a:r>
              <a:rPr lang="en" dirty="0">
                <a:solidFill>
                  <a:srgbClr val="871094"/>
                </a:solidFill>
                <a:highlight>
                  <a:srgbClr val="FFFFFF"/>
                </a:highlight>
              </a:rPr>
              <a:t>stores </a:t>
            </a: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33B3"/>
                </a:solidFill>
                <a:highlight>
                  <a:srgbClr val="FFFFFF"/>
                </a:highlight>
              </a:rPr>
              <a:t>new </a:t>
            </a: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HashSet&lt;&gt;();</a:t>
            </a:r>
          </a:p>
          <a:p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…</a:t>
            </a:r>
          </a:p>
          <a:p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}</a:t>
            </a:r>
            <a:endParaRPr lang="en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426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Работа с таблицами связи 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JPA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)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237D16C-AD05-E146-82FC-EE6672F6903A}"/>
              </a:ext>
            </a:extLst>
          </p:cNvPr>
          <p:cNvSpPr txBox="1">
            <a:spLocks/>
          </p:cNvSpPr>
          <p:nvPr/>
        </p:nvSpPr>
        <p:spPr>
          <a:xfrm>
            <a:off x="685799" y="1885840"/>
            <a:ext cx="8991601" cy="30726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</p:txBody>
      </p:sp>
      <p:pic>
        <p:nvPicPr>
          <p:cNvPr id="4" name="Picture 4" descr="Hibernate Logo PNG Vectors Free Download">
            <a:extLst>
              <a:ext uri="{FF2B5EF4-FFF2-40B4-BE49-F238E27FC236}">
                <a16:creationId xmlns:a16="http://schemas.microsoft.com/office/drawing/2014/main" id="{5E7344A0-6E27-2F0C-F804-CAD7FA54C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464" y="422180"/>
            <a:ext cx="859536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795547-1A51-5E4B-D1BB-25EF954C201B}"/>
              </a:ext>
            </a:extLst>
          </p:cNvPr>
          <p:cNvSpPr txBox="1"/>
          <p:nvPr/>
        </p:nvSpPr>
        <p:spPr>
          <a:xfrm>
            <a:off x="685799" y="1848433"/>
            <a:ext cx="556260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storeId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2</a:t>
            </a:r>
            <a:b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bookIds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listOf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3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4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books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em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.unwrap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Session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.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byMultipleIds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.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multiLoad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bookIds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storeRef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em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.getReference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forEach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 </a:t>
            </a:r>
            <a:r>
              <a:rPr lang="en" b="1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it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stores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.add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storeRef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endParaRPr lang="en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16D724-7D1C-F8FE-1303-5199EFFCAFB8}"/>
              </a:ext>
            </a:extLst>
          </p:cNvPr>
          <p:cNvSpPr txBox="1"/>
          <p:nvPr/>
        </p:nvSpPr>
        <p:spPr>
          <a:xfrm>
            <a:off x="685799" y="5248869"/>
            <a:ext cx="9296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</a:rPr>
              <a:t>*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 b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any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</a:rPr>
              <a:t>*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book_store_mapping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bs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join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 s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store_id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any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insert into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book_store_mapping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store_id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values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60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Работа с таблицами связи 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)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237D16C-AD05-E146-82FC-EE6672F6903A}"/>
              </a:ext>
            </a:extLst>
          </p:cNvPr>
          <p:cNvSpPr txBox="1">
            <a:spLocks/>
          </p:cNvSpPr>
          <p:nvPr/>
        </p:nvSpPr>
        <p:spPr>
          <a:xfrm>
            <a:off x="685799" y="1885840"/>
            <a:ext cx="8991601" cy="30726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</p:txBody>
      </p:sp>
      <p:pic>
        <p:nvPicPr>
          <p:cNvPr id="4" name="Picture 4" descr="Hibernate Logo PNG Vectors Free Download">
            <a:extLst>
              <a:ext uri="{FF2B5EF4-FFF2-40B4-BE49-F238E27FC236}">
                <a16:creationId xmlns:a16="http://schemas.microsoft.com/office/drawing/2014/main" id="{5E7344A0-6E27-2F0C-F804-CAD7FA54C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464" y="422180"/>
            <a:ext cx="859536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4A7DFF-81D0-78F6-F392-067CD68ED121}"/>
              </a:ext>
            </a:extLst>
          </p:cNvPr>
          <p:cNvSpPr txBox="1"/>
          <p:nvPr/>
        </p:nvSpPr>
        <p:spPr>
          <a:xfrm>
            <a:off x="684414" y="1559022"/>
            <a:ext cx="7849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storeIds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listOf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2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bookIds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listOf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1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4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sql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.getAssociations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).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saveAll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storeIds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bookIds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4A86E8"/>
                </a:solidFill>
                <a:effectLst/>
                <a:highlight>
                  <a:srgbClr val="FFFFFF"/>
                </a:highlight>
              </a:rPr>
              <a:t>checkExistence</a:t>
            </a:r>
            <a:r>
              <a:rPr lang="en" dirty="0">
                <a:solidFill>
                  <a:srgbClr val="4A86E8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true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4A99A4-7B6C-A11A-8D67-346E17126A50}"/>
              </a:ext>
            </a:extLst>
          </p:cNvPr>
          <p:cNvSpPr txBox="1"/>
          <p:nvPr/>
        </p:nvSpPr>
        <p:spPr>
          <a:xfrm>
            <a:off x="684414" y="3019509"/>
            <a:ext cx="10288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insert into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book_store_mapping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store_id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values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on conflict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store_id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do nothing</a:t>
            </a:r>
            <a:endParaRPr lang="en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CC2A6-685A-1FA3-6B24-7A33DEA899DF}"/>
              </a:ext>
            </a:extLst>
          </p:cNvPr>
          <p:cNvSpPr txBox="1"/>
          <p:nvPr/>
        </p:nvSpPr>
        <p:spPr>
          <a:xfrm>
            <a:off x="684414" y="4602799"/>
            <a:ext cx="7849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solidFill>
                  <a:srgbClr val="8C8C8C"/>
                </a:solidFill>
                <a:effectLst/>
                <a:highlight>
                  <a:srgbClr val="FFFFFF"/>
                </a:highlight>
              </a:rPr>
              <a:t>// Можно и с другой стороны, полностью эквивалентно</a:t>
            </a:r>
            <a:endParaRPr lang="ru-RU" dirty="0">
              <a:solidFill>
                <a:srgbClr val="871094"/>
              </a:solidFill>
              <a:effectLst/>
              <a:highlight>
                <a:srgbClr val="FFFFFF"/>
              </a:highlight>
            </a:endParaRPr>
          </a:p>
          <a:p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sql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.getAssociations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stores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).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saveAll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bookIds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storeIds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4A86E8"/>
                </a:solidFill>
                <a:effectLst/>
                <a:highlight>
                  <a:srgbClr val="FFFFFF"/>
                </a:highlight>
              </a:rPr>
              <a:t>checkExistence</a:t>
            </a:r>
            <a:r>
              <a:rPr lang="en" dirty="0">
                <a:solidFill>
                  <a:srgbClr val="4A86E8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true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9249F2-0F38-6B69-B473-F69D6B6B44AB}"/>
              </a:ext>
            </a:extLst>
          </p:cNvPr>
          <p:cNvSpPr txBox="1"/>
          <p:nvPr/>
        </p:nvSpPr>
        <p:spPr>
          <a:xfrm>
            <a:off x="684414" y="5394446"/>
            <a:ext cx="9886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insert into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book_store_mapping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store_id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values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on conflict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store_id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do nothing</a:t>
            </a:r>
            <a:endParaRPr lang="en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9829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84657" y="6409435"/>
            <a:ext cx="89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SBSansDisplay-Light"/>
                <a:cs typeface="SBSansDisplay-Light"/>
              </a:rPr>
              <a:t>1</a:t>
            </a:r>
            <a:endParaRPr sz="1200" dirty="0">
              <a:latin typeface="SBSansDisplay-Light"/>
              <a:cs typeface="SBSansDisplay-Light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3A4F5A0-77AC-DD0B-840B-96FC976B286C}"/>
              </a:ext>
            </a:extLst>
          </p:cNvPr>
          <p:cNvSpPr txBox="1">
            <a:spLocks/>
          </p:cNvSpPr>
          <p:nvPr/>
        </p:nvSpPr>
        <p:spPr>
          <a:xfrm>
            <a:off x="6019800" y="1133474"/>
            <a:ext cx="5256362" cy="488632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Разрабатывает </a:t>
            </a:r>
            <a:r>
              <a:rPr lang="en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20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лет</a:t>
            </a:r>
            <a:endParaRPr lang="en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  <a:p>
            <a:pPr>
              <a:lnSpc>
                <a:spcPct val="100000"/>
              </a:lnSpc>
            </a:pPr>
            <a:endParaRPr lang="ru-RU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Языки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:</a:t>
            </a:r>
            <a:b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</a:br>
            <a:r>
              <a:rPr lang="en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C/C++, Java, Kotlin, .NET, GO</a:t>
            </a:r>
            <a:endParaRPr lang="ru-RU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  <a:p>
            <a:pPr>
              <a:lnSpc>
                <a:spcPct val="100000"/>
              </a:lnSpc>
            </a:pP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 creator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32D6870-6E9E-EEA4-2A89-152E36591737}"/>
              </a:ext>
            </a:extLst>
          </p:cNvPr>
          <p:cNvSpPr txBox="1">
            <a:spLocks/>
          </p:cNvSpPr>
          <p:nvPr/>
        </p:nvSpPr>
        <p:spPr>
          <a:xfrm>
            <a:off x="1272867" y="5285212"/>
            <a:ext cx="2895600" cy="452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ja-JP" altLang="en-US" sz="2500" b="1">
                <a:solidFill>
                  <a:srgbClr val="333F48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陈涛</a:t>
            </a:r>
            <a:r>
              <a:rPr lang="en-US" altLang="ja-JP" sz="2500" b="1" dirty="0">
                <a:solidFill>
                  <a:srgbClr val="333F48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 (Chen Tao)</a:t>
            </a:r>
            <a:endParaRPr lang="ru-RU" sz="2500" b="1" dirty="0">
              <a:solidFill>
                <a:srgbClr val="333F48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8BFD85-B4AE-92BA-E775-CF586C3A4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38" y="914400"/>
            <a:ext cx="3268671" cy="43565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0B10FB-8E53-95D8-7A31-7F9EF1905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38" y="900113"/>
            <a:ext cx="3268671" cy="435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79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Работа с графом объектов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237D16C-AD05-E146-82FC-EE6672F6903A}"/>
              </a:ext>
            </a:extLst>
          </p:cNvPr>
          <p:cNvSpPr txBox="1">
            <a:spLocks/>
          </p:cNvSpPr>
          <p:nvPr/>
        </p:nvSpPr>
        <p:spPr>
          <a:xfrm>
            <a:off x="685799" y="1885840"/>
            <a:ext cx="10363201" cy="30726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8FA56B92-5120-0EF0-D215-26992DD84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60000"/>
              </p:ext>
            </p:extLst>
          </p:nvPr>
        </p:nvGraphicFramePr>
        <p:xfrm>
          <a:off x="685800" y="1676400"/>
          <a:ext cx="10820400" cy="33147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705600">
                  <a:extLst>
                    <a:ext uri="{9D8B030D-6E8A-4147-A177-3AD203B41FA5}">
                      <a16:colId xmlns:a16="http://schemas.microsoft.com/office/drawing/2014/main" val="425398827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39993350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90205628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l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F48"/>
                          </a:solidFill>
                          <a:latin typeface="SB Sans Display Semibold"/>
                          <a:cs typeface="SB Sans Display Semibold"/>
                        </a:rPr>
                        <a:t>Jimmer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333F48"/>
                          </a:solidFill>
                          <a:latin typeface="SB Sans Display Semibold"/>
                          <a:cs typeface="SB Sans Display Semibold"/>
                        </a:rPr>
                        <a:t>Jpa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585057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Сессия</a:t>
                      </a:r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, lazy </a:t>
                      </a:r>
                      <a:r>
                        <a:rPr lang="en-US" sz="180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loading, mutable entity, dirty checking</a:t>
                      </a:r>
                      <a:endParaRPr lang="ru-RU" sz="1800" dirty="0">
                        <a:latin typeface="SB Sans Text Light" panose="020B0303040504020204" pitchFamily="34" charset="0"/>
                        <a:cs typeface="SB Sans Text Light" panose="020B030304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68391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Over fetching (</a:t>
                      </a: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загружаем больше данных, чем нужно)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Нет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534584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Merge </a:t>
                      </a: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данных в граф объектов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Jimmer</a:t>
                      </a: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 в базе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Developer</a:t>
                      </a: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 в </a:t>
                      </a:r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java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795032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Работа с </a:t>
                      </a:r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many-to-many </a:t>
                      </a: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таблицами связи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Нет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6679828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Поддержка частично загруженных объектов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Нет*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1635827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F224A201-7BFF-CEDC-27D5-C23255A79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7543800" y="1821045"/>
            <a:ext cx="397625" cy="2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ibernate Logo PNG Vectors Free Download">
            <a:extLst>
              <a:ext uri="{FF2B5EF4-FFF2-40B4-BE49-F238E27FC236}">
                <a16:creationId xmlns:a16="http://schemas.microsoft.com/office/drawing/2014/main" id="{B46B7DE3-FE71-5831-56A2-9AA21756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1742120"/>
            <a:ext cx="3048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412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DTO: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partial entity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E5EBD4-8A7C-A50B-799F-2F5CCD4E36B2}"/>
              </a:ext>
            </a:extLst>
          </p:cNvPr>
          <p:cNvSpPr txBox="1"/>
          <p:nvPr/>
        </p:nvSpPr>
        <p:spPr>
          <a:xfrm>
            <a:off x="685800" y="1600200"/>
            <a:ext cx="61000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fetcher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newFetcher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).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by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name()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sql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.findById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fetcher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1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)!!</a:t>
            </a:r>
          </a:p>
          <a:p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println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website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ru-RU" i="1" dirty="0">
                <a:solidFill>
                  <a:srgbClr val="8C8C8C"/>
                </a:solidFill>
                <a:effectLst/>
                <a:highlight>
                  <a:srgbClr val="FFFFFF"/>
                </a:highlight>
              </a:rPr>
              <a:t>// ???</a:t>
            </a:r>
            <a:endParaRPr lang="ru-RU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922B36-7757-1ECC-B23B-29E1B4587E43}"/>
              </a:ext>
            </a:extLst>
          </p:cNvPr>
          <p:cNvSpPr txBox="1"/>
          <p:nvPr/>
        </p:nvSpPr>
        <p:spPr>
          <a:xfrm>
            <a:off x="685800" y="4724400"/>
            <a:ext cx="1021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time exception:</a:t>
            </a:r>
          </a:p>
          <a:p>
            <a:r>
              <a:rPr lang="ru-RU" dirty="0" err="1">
                <a:solidFill>
                  <a:schemeClr val="accent2">
                    <a:lumMod val="75000"/>
                  </a:schemeClr>
                </a:solidFill>
              </a:rPr>
              <a:t>org.babyfish.jimmer.UnloadedException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: The </a:t>
            </a:r>
            <a:r>
              <a:rPr lang="ru-RU" dirty="0" err="1">
                <a:solidFill>
                  <a:schemeClr val="accent2">
                    <a:lumMod val="75000"/>
                  </a:schemeClr>
                </a:solidFill>
              </a:rPr>
              <a:t>property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 "</a:t>
            </a:r>
            <a:r>
              <a:rPr lang="ru-RU" dirty="0" err="1">
                <a:solidFill>
                  <a:schemeClr val="accent2">
                    <a:lumMod val="75000"/>
                  </a:schemeClr>
                </a:solidFill>
              </a:rPr>
              <a:t>example.model.Store.website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" </a:t>
            </a:r>
            <a:r>
              <a:rPr lang="ru-RU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2">
                    <a:lumMod val="75000"/>
                  </a:schemeClr>
                </a:solidFill>
              </a:rPr>
              <a:t>unloaded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2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DTO (Hibernate)</a:t>
            </a:r>
          </a:p>
        </p:txBody>
      </p:sp>
      <p:pic>
        <p:nvPicPr>
          <p:cNvPr id="3" name="Picture 4" descr="Hibernate Logo PNG Vectors Free Download">
            <a:extLst>
              <a:ext uri="{FF2B5EF4-FFF2-40B4-BE49-F238E27FC236}">
                <a16:creationId xmlns:a16="http://schemas.microsoft.com/office/drawing/2014/main" id="{FC15C5E8-06DE-A95A-C84F-F935D2523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464" y="422180"/>
            <a:ext cx="859536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D29496-4BA3-6840-463D-B0D6FDAB3464}"/>
              </a:ext>
            </a:extLst>
          </p:cNvPr>
          <p:cNvSpPr txBox="1"/>
          <p:nvPr/>
        </p:nvSpPr>
        <p:spPr>
          <a:xfrm>
            <a:off x="659860" y="1530018"/>
            <a:ext cx="609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public record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StoreNameOnlyView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String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name) 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37ABEF-D923-93BD-E0AE-2767271284FE}"/>
              </a:ext>
            </a:extLst>
          </p:cNvPr>
          <p:cNvSpPr txBox="1"/>
          <p:nvPr/>
        </p:nvSpPr>
        <p:spPr>
          <a:xfrm>
            <a:off x="685800" y="2371116"/>
            <a:ext cx="1036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stores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em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.createQuery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select new </a:t>
            </a:r>
            <a:r>
              <a:rPr lang="en" dirty="0" err="1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example.jpa.dto.StoreNameOnlyView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(name) from Store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resultList</a:t>
            </a:r>
            <a:endParaRPr lang="en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8D07C-FC09-818A-AD6D-A5B329617554}"/>
              </a:ext>
            </a:extLst>
          </p:cNvPr>
          <p:cNvSpPr txBox="1"/>
          <p:nvPr/>
        </p:nvSpPr>
        <p:spPr>
          <a:xfrm>
            <a:off x="685800" y="3352800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 s</a:t>
            </a:r>
            <a:endParaRPr lang="en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1800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DTO: view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F7F5EE-DBE5-C9AB-177D-71E15068617E}"/>
              </a:ext>
            </a:extLst>
          </p:cNvPr>
          <p:cNvSpPr txBox="1"/>
          <p:nvPr/>
        </p:nvSpPr>
        <p:spPr>
          <a:xfrm>
            <a:off x="685800" y="3377905"/>
            <a:ext cx="54884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sql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.findById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StoreNameOnlyView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1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)!!</a:t>
            </a:r>
          </a:p>
          <a:p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println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840039-0BA0-571C-7576-4B9CE2FC3A4C}"/>
              </a:ext>
            </a:extLst>
          </p:cNvPr>
          <p:cNvSpPr txBox="1"/>
          <p:nvPr/>
        </p:nvSpPr>
        <p:spPr>
          <a:xfrm>
            <a:off x="685800" y="4544337"/>
            <a:ext cx="3210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80808"/>
                </a:solidFill>
                <a:highlight>
                  <a:srgbClr val="FFFFFF"/>
                </a:highlight>
              </a:rPr>
              <a:t>println</a:t>
            </a: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highlight>
                  <a:srgbClr val="FFFFFF"/>
                </a:highlight>
              </a:rPr>
              <a:t>store</a:t>
            </a:r>
            <a:r>
              <a:rPr lang="en" dirty="0" err="1">
                <a:solidFill>
                  <a:srgbClr val="080808"/>
                </a:solidFill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FF0000"/>
                </a:solidFill>
                <a:highlight>
                  <a:srgbClr val="FFFFFF"/>
                </a:highlight>
              </a:rPr>
              <a:t>website</a:t>
            </a: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)</a:t>
            </a:r>
          </a:p>
          <a:p>
            <a:endParaRPr lang="en-US" dirty="0"/>
          </a:p>
          <a:p>
            <a:r>
              <a:rPr lang="en-US" dirty="0"/>
              <a:t>Compile error:</a:t>
            </a:r>
          </a:p>
          <a:p>
            <a:r>
              <a:rPr lang="ru-RU" dirty="0" err="1">
                <a:solidFill>
                  <a:srgbClr val="C00000"/>
                </a:solidFill>
              </a:rPr>
              <a:t>Unresolved</a:t>
            </a:r>
            <a:r>
              <a:rPr lang="ru-RU" dirty="0">
                <a:solidFill>
                  <a:srgbClr val="C00000"/>
                </a:solidFill>
              </a:rPr>
              <a:t> </a:t>
            </a:r>
            <a:r>
              <a:rPr lang="ru-RU" dirty="0" err="1">
                <a:solidFill>
                  <a:srgbClr val="C00000"/>
                </a:solidFill>
              </a:rPr>
              <a:t>reference</a:t>
            </a:r>
            <a:r>
              <a:rPr lang="ru-RU" dirty="0">
                <a:solidFill>
                  <a:srgbClr val="C00000"/>
                </a:solidFill>
              </a:rPr>
              <a:t> '</a:t>
            </a:r>
            <a:r>
              <a:rPr lang="ru-RU" dirty="0" err="1">
                <a:solidFill>
                  <a:srgbClr val="C00000"/>
                </a:solidFill>
              </a:rPr>
              <a:t>website</a:t>
            </a:r>
            <a:r>
              <a:rPr lang="ru-RU" dirty="0">
                <a:solidFill>
                  <a:srgbClr val="C00000"/>
                </a:solidFill>
              </a:rPr>
              <a:t>'</a:t>
            </a: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947342A7-FE77-DB1B-9ACA-380CC6721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831429"/>
              </p:ext>
            </p:extLst>
          </p:nvPr>
        </p:nvGraphicFramePr>
        <p:xfrm>
          <a:off x="685800" y="1558293"/>
          <a:ext cx="3210176" cy="12995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0176">
                  <a:extLst>
                    <a:ext uri="{9D8B030D-6E8A-4147-A177-3AD203B41FA5}">
                      <a16:colId xmlns:a16="http://schemas.microsoft.com/office/drawing/2014/main" val="217229877"/>
                    </a:ext>
                  </a:extLst>
                </a:gridCol>
              </a:tblGrid>
              <a:tr h="341721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src</a:t>
                      </a:r>
                      <a:r>
                        <a:rPr lang="en-US" dirty="0"/>
                        <a:t>/main/</a:t>
                      </a:r>
                      <a:r>
                        <a:rPr lang="en-US" dirty="0" err="1"/>
                        <a:t>dto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Store.dto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562077"/>
                  </a:ext>
                </a:extLst>
              </a:tr>
              <a:tr h="933751">
                <a:tc>
                  <a:txBody>
                    <a:bodyPr/>
                    <a:lstStyle/>
                    <a:p>
                      <a:r>
                        <a:rPr lang="en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StoreNameOnlyView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 {</a:t>
                      </a:r>
                      <a:br>
                        <a:rPr lang="en" dirty="0">
                          <a:solidFill>
                            <a:srgbClr val="080808"/>
                          </a:solidFill>
                          <a:effectLst/>
                          <a:highlight>
                            <a:srgbClr val="FFFFFF"/>
                          </a:highlight>
                        </a:rPr>
                      </a:br>
                      <a:r>
                        <a:rPr lang="en" dirty="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</a:rPr>
                        <a:t>    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name</a:t>
                      </a:r>
                      <a:br>
                        <a:rPr lang="en" dirty="0">
                          <a:solidFill>
                            <a:srgbClr val="080808"/>
                          </a:solidFill>
                          <a:effectLst/>
                          <a:highlight>
                            <a:srgbClr val="FFFFFF"/>
                          </a:highlight>
                        </a:rPr>
                      </a:b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87477"/>
                  </a:ext>
                </a:extLst>
              </a:tr>
            </a:tbl>
          </a:graphicData>
        </a:graphic>
      </p:graphicFrame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3173011F-D8CB-C27B-09DD-204E50189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487806"/>
              </p:ext>
            </p:extLst>
          </p:nvPr>
        </p:nvGraphicFramePr>
        <p:xfrm>
          <a:off x="4953000" y="1553605"/>
          <a:ext cx="5322721" cy="1299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2721">
                  <a:extLst>
                    <a:ext uri="{9D8B030D-6E8A-4147-A177-3AD203B41FA5}">
                      <a16:colId xmlns:a16="http://schemas.microsoft.com/office/drawing/2014/main" val="217229877"/>
                    </a:ext>
                  </a:extLst>
                </a:gridCol>
              </a:tblGrid>
              <a:tr h="371289">
                <a:tc>
                  <a:txBody>
                    <a:bodyPr/>
                    <a:lstStyle/>
                    <a:p>
                      <a:r>
                        <a:rPr lang="en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StoreNameOnlyView</a:t>
                      </a:r>
                      <a:r>
                        <a:rPr lang="en-US" dirty="0"/>
                        <a:t>.kt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562077"/>
                  </a:ext>
                </a:extLst>
              </a:tr>
              <a:tr h="928221">
                <a:tc>
                  <a:txBody>
                    <a:bodyPr/>
                    <a:lstStyle/>
                    <a:p>
                      <a:r>
                        <a:rPr lang="en" dirty="0">
                          <a:solidFill>
                            <a:srgbClr val="0033B3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open class </a:t>
                      </a:r>
                      <a:r>
                        <a:rPr lang="en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StoreNameOnlyView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(</a:t>
                      </a:r>
                      <a:br>
                        <a:rPr lang="en" dirty="0">
                          <a:solidFill>
                            <a:srgbClr val="080808"/>
                          </a:solidFill>
                          <a:effectLst/>
                          <a:highlight>
                            <a:srgbClr val="FFFFFF"/>
                          </a:highlight>
                        </a:rPr>
                      </a:b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    </a:t>
                      </a:r>
                      <a:r>
                        <a:rPr lang="en" dirty="0">
                          <a:solidFill>
                            <a:srgbClr val="0033B3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public </a:t>
                      </a:r>
                      <a:r>
                        <a:rPr lang="en" dirty="0" err="1">
                          <a:solidFill>
                            <a:srgbClr val="0033B3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val</a:t>
                      </a:r>
                      <a:r>
                        <a:rPr lang="en" dirty="0">
                          <a:solidFill>
                            <a:srgbClr val="0033B3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en" dirty="0">
                          <a:solidFill>
                            <a:srgbClr val="871094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name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: </a:t>
                      </a:r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String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,</a:t>
                      </a:r>
                      <a:br>
                        <a:rPr lang="en" dirty="0">
                          <a:solidFill>
                            <a:srgbClr val="080808"/>
                          </a:solidFill>
                          <a:effectLst/>
                          <a:highlight>
                            <a:srgbClr val="FFFFFF"/>
                          </a:highlight>
                        </a:rPr>
                      </a:b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) : </a:t>
                      </a:r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View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&lt;</a:t>
                      </a:r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Store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87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17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DTO: view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75530A-5ABB-1428-6C75-966D9702426A}"/>
              </a:ext>
            </a:extLst>
          </p:cNvPr>
          <p:cNvSpPr txBox="1"/>
          <p:nvPr/>
        </p:nvSpPr>
        <p:spPr>
          <a:xfrm>
            <a:off x="685800" y="1676400"/>
            <a:ext cx="3124200" cy="34163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StoreView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#</a:t>
            </a:r>
            <a:r>
              <a:rPr lang="en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allScalars</a:t>
            </a:r>
            <a:br>
              <a:rPr lang="en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books 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flat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(author) 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name</a:t>
            </a: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as 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authorName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}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name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as </a:t>
            </a:r>
            <a:r>
              <a:rPr lang="en" dirty="0" err="1">
                <a:solidFill>
                  <a:srgbClr val="080808"/>
                </a:solidFill>
                <a:highlight>
                  <a:srgbClr val="FFFFFF"/>
                </a:highlight>
              </a:rPr>
              <a:t>book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Name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tags 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name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}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}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DEF40A-CFC6-7D6C-6AE3-F110438FF70F}"/>
              </a:ext>
            </a:extLst>
          </p:cNvPr>
          <p:cNvSpPr txBox="1"/>
          <p:nvPr/>
        </p:nvSpPr>
        <p:spPr>
          <a:xfrm>
            <a:off x="5406190" y="1676400"/>
            <a:ext cx="6100010" cy="424731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open class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StoreView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Long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0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version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Int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0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String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website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String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? =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null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List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TargetOf_books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 = 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emptyList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(),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View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 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open class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TargetOf_books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</a:p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871094"/>
                </a:solidFill>
                <a:highlight>
                  <a:srgbClr val="FFFFFF"/>
                </a:highlight>
              </a:rPr>
              <a:t>a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uthorName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String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871094"/>
                </a:solidFill>
                <a:highlight>
                  <a:srgbClr val="FFFFFF"/>
                </a:highlight>
              </a:rPr>
              <a:t>book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String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tags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List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TargetOf_tags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 = 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emptyList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(),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View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 {</a:t>
            </a:r>
          </a:p>
          <a:p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    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open class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TargetOf_tags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String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View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</a:t>
            </a:r>
          </a:p>
          <a:p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    }</a:t>
            </a:r>
            <a:endParaRPr lang="en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  <a:p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}</a:t>
            </a:r>
            <a:endParaRPr lang="en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063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DTO: view + get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7187CD-CF9F-9AE5-A21D-A90FEBE3BF3C}"/>
              </a:ext>
            </a:extLst>
          </p:cNvPr>
          <p:cNvSpPr txBox="1"/>
          <p:nvPr/>
        </p:nvSpPr>
        <p:spPr>
          <a:xfrm>
            <a:off x="685800" y="1676400"/>
            <a:ext cx="9677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RestController</a:t>
            </a:r>
            <a:b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StoreStaticDtoController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private 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sql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KSqlClient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{</a:t>
            </a:r>
          </a:p>
          <a:p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GetMapping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"/store/{id}"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fun </a:t>
            </a:r>
            <a:r>
              <a:rPr lang="en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getStore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PathVariable</a:t>
            </a: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Long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):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StoreView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? =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sql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.findById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StoreView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1908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DTO: dynamic view + get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4CC6D3-7462-906C-509F-A74206D3D93D}"/>
              </a:ext>
            </a:extLst>
          </p:cNvPr>
          <p:cNvSpPr txBox="1"/>
          <p:nvPr/>
        </p:nvSpPr>
        <p:spPr>
          <a:xfrm>
            <a:off x="685800" y="1600200"/>
            <a:ext cx="830379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RestController</a:t>
            </a:r>
            <a:b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StoreDynamicFetcherController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private 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sql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KSqlClient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GetMapping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"/store/{id}"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fun </a:t>
            </a:r>
            <a:r>
              <a:rPr lang="en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getStore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PathVariable</a:t>
            </a: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Long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): </a:t>
            </a: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FetchBy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"COMPLEX_FETCHER"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? =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sql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.findById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COMPLEX_FETCHER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companion object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private 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COMPLEX_FETCHER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newFetcher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).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by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allScalarFields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books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   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name()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    tags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r>
              <a:rPr lang="en" b="1" dirty="0">
                <a:solidFill>
                  <a:srgbClr val="080808"/>
                </a:solidFill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name()</a:t>
            </a: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}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}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44327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DTO: input + post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89DD2F-2DB0-DDC9-745D-6F0F340BB2F4}"/>
              </a:ext>
            </a:extLst>
          </p:cNvPr>
          <p:cNvSpPr txBox="1"/>
          <p:nvPr/>
        </p:nvSpPr>
        <p:spPr>
          <a:xfrm>
            <a:off x="685800" y="1600200"/>
            <a:ext cx="24384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input 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BookInput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name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rating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(author)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(stores)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as 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storeIds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tags 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name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}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0FFF97-B006-F706-E34B-25885332FDB1}"/>
              </a:ext>
            </a:extLst>
          </p:cNvPr>
          <p:cNvSpPr txBox="1"/>
          <p:nvPr/>
        </p:nvSpPr>
        <p:spPr>
          <a:xfrm>
            <a:off x="3770376" y="1600199"/>
            <a:ext cx="46878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RestController</a:t>
            </a:r>
            <a:b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BookController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private 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sql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KSqlClient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{</a:t>
            </a:r>
          </a:p>
          <a:p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PostMapping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"/books"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fun </a:t>
            </a:r>
            <a:r>
              <a:rPr lang="en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createBook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input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BookInput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sql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.merge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input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SaveMode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INSERT_ONLY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}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E2F3F-98BC-1762-EE48-E9D5F1915108}"/>
              </a:ext>
            </a:extLst>
          </p:cNvPr>
          <p:cNvSpPr txBox="1"/>
          <p:nvPr/>
        </p:nvSpPr>
        <p:spPr>
          <a:xfrm>
            <a:off x="685800" y="4800600"/>
            <a:ext cx="11201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insert into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rating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author_id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values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insert into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book_store_mapping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store_id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values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insert into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values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on conflict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do update set </a:t>
            </a:r>
            <a:r>
              <a:rPr lang="en" i="1" dirty="0">
                <a:solidFill>
                  <a:srgbClr val="8C8C8C"/>
                </a:solidFill>
                <a:effectLst/>
                <a:highlight>
                  <a:srgbClr val="FFFFFF"/>
                </a:highlight>
              </a:rPr>
              <a:t>/* fake update */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excluded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returning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insert into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book_tag_mapping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tag_id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values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681357-4B9F-353A-2F07-678C9366B1B3}"/>
              </a:ext>
            </a:extLst>
          </p:cNvPr>
          <p:cNvSpPr txBox="1"/>
          <p:nvPr/>
        </p:nvSpPr>
        <p:spPr>
          <a:xfrm>
            <a:off x="9067800" y="1600199"/>
            <a:ext cx="2438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@Entity</a:t>
            </a:r>
            <a:b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KeyUniqueConstraint</a:t>
            </a:r>
            <a:b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interface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Tag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SerialId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@Key</a:t>
            </a:r>
            <a:b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String</a:t>
            </a:r>
          </a:p>
          <a:p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3879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DTO: input + put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89DD2F-2DB0-DDC9-745D-6F0F340BB2F4}"/>
              </a:ext>
            </a:extLst>
          </p:cNvPr>
          <p:cNvSpPr txBox="1"/>
          <p:nvPr/>
        </p:nvSpPr>
        <p:spPr>
          <a:xfrm>
            <a:off x="685800" y="1600200"/>
            <a:ext cx="24384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input 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BookInput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name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rating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(author)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(stores)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as 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storeIds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tags 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name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}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0FFF97-B006-F706-E34B-25885332FDB1}"/>
              </a:ext>
            </a:extLst>
          </p:cNvPr>
          <p:cNvSpPr txBox="1"/>
          <p:nvPr/>
        </p:nvSpPr>
        <p:spPr>
          <a:xfrm>
            <a:off x="3770376" y="1600199"/>
            <a:ext cx="72786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RestController</a:t>
            </a:r>
            <a:b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BookController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private 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sql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KSqlClient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{</a:t>
            </a:r>
            <a:endParaRPr lang="ru-RU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  <a:p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PutMapping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"/books/{id}"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fun </a:t>
            </a:r>
            <a:r>
              <a:rPr lang="en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updateBook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PathVariable</a:t>
            </a: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Long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input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BookInput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sql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.update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input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.toEntity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 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this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id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}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E2F3F-98BC-1762-EE48-E9D5F1915108}"/>
              </a:ext>
            </a:extLst>
          </p:cNvPr>
          <p:cNvSpPr txBox="1"/>
          <p:nvPr/>
        </p:nvSpPr>
        <p:spPr>
          <a:xfrm>
            <a:off x="685800" y="4490322"/>
            <a:ext cx="11125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update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set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rating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author_id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delete from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book_store_mapping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and not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store_id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any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insert into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book_store_mapping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store_id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values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on conflict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store_id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do nothing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insert into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values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on conflict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do update set </a:t>
            </a:r>
            <a:r>
              <a:rPr lang="en" i="1" dirty="0">
                <a:solidFill>
                  <a:srgbClr val="8C8C8C"/>
                </a:solidFill>
                <a:effectLst/>
                <a:highlight>
                  <a:srgbClr val="FFFFFF"/>
                </a:highlight>
              </a:rPr>
              <a:t>/* fake update */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excluded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returning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delete from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book_tag_mapping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and not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tag_id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any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insert into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book_tag_mapping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tag_id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values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on conflict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tag_id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do nothing</a:t>
            </a:r>
            <a:endParaRPr lang="en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1888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DTO: specification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89DD2F-2DB0-DDC9-745D-6F0F340BB2F4}"/>
              </a:ext>
            </a:extLst>
          </p:cNvPr>
          <p:cNvSpPr txBox="1"/>
          <p:nvPr/>
        </p:nvSpPr>
        <p:spPr>
          <a:xfrm>
            <a:off x="685800" y="1600200"/>
            <a:ext cx="2438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specification 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BookSpec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like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/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i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(name)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ge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(rating)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flat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(tags) 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name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as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tag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}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95857-D6FF-A50E-6670-D3910247D7FF}"/>
              </a:ext>
            </a:extLst>
          </p:cNvPr>
          <p:cNvSpPr txBox="1"/>
          <p:nvPr/>
        </p:nvSpPr>
        <p:spPr>
          <a:xfrm>
            <a:off x="3505200" y="1600200"/>
            <a:ext cx="3429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open class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BookSpec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public 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String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? =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null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public 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minRating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Int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? =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null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public 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String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? =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null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: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KSpecification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DDDD99-6CA0-EBD5-D2F3-4101BD9C0D74}"/>
              </a:ext>
            </a:extLst>
          </p:cNvPr>
          <p:cNvSpPr txBox="1"/>
          <p:nvPr/>
        </p:nvSpPr>
        <p:spPr>
          <a:xfrm>
            <a:off x="533400" y="4141744"/>
            <a:ext cx="695826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rating</a:t>
            </a:r>
            <a:b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 b</a:t>
            </a:r>
            <a:b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rating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&gt;=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b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and 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exists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1</a:t>
            </a:r>
            <a:b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         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tag t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inner join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book_tag_mapping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btm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btm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tag_id</a:t>
            </a:r>
            <a:b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        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btm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b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          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and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4E7B8-8BD8-A0E5-0AB4-8238BB4134FF}"/>
              </a:ext>
            </a:extLst>
          </p:cNvPr>
          <p:cNvSpPr txBox="1"/>
          <p:nvPr/>
        </p:nvSpPr>
        <p:spPr>
          <a:xfrm>
            <a:off x="7086600" y="1600200"/>
            <a:ext cx="441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books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sql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.createQuery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where(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BookSpec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4A86E8"/>
                </a:solidFill>
                <a:effectLst/>
                <a:highlight>
                  <a:srgbClr val="FFFFFF"/>
                </a:highlight>
              </a:rPr>
              <a:t>minRating</a:t>
            </a:r>
            <a:r>
              <a:rPr lang="en" dirty="0">
                <a:solidFill>
                  <a:srgbClr val="4A86E8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5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4A86E8"/>
                </a:solidFill>
                <a:effectLst/>
                <a:highlight>
                  <a:srgbClr val="FFFFFF"/>
                </a:highlight>
              </a:rPr>
              <a:t>tag =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"IT"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select(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table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.fetch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BookView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.execute()</a:t>
            </a:r>
          </a:p>
        </p:txBody>
      </p:sp>
    </p:spTree>
    <p:extLst>
      <p:ext uri="{BB962C8B-B14F-4D97-AF65-F5344CB8AC3E}">
        <p14:creationId xmlns:p14="http://schemas.microsoft.com/office/powerpoint/2010/main" val="137427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0"/>
            <a:ext cx="10820400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Модель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(логическая)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C8B3468-2473-0094-D5CF-39860CAB37C8}"/>
              </a:ext>
            </a:extLst>
          </p:cNvPr>
          <p:cNvSpPr/>
          <p:nvPr/>
        </p:nvSpPr>
        <p:spPr>
          <a:xfrm>
            <a:off x="5295900" y="2623625"/>
            <a:ext cx="1600200" cy="86217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Book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DC0E66E-CDBC-5A3D-2BAD-AB080A8796C2}"/>
              </a:ext>
            </a:extLst>
          </p:cNvPr>
          <p:cNvSpPr/>
          <p:nvPr/>
        </p:nvSpPr>
        <p:spPr>
          <a:xfrm>
            <a:off x="2287524" y="2623625"/>
            <a:ext cx="1600200" cy="86217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Tag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A983C4F-F392-817D-4F9D-C42A0E827A04}"/>
              </a:ext>
            </a:extLst>
          </p:cNvPr>
          <p:cNvSpPr/>
          <p:nvPr/>
        </p:nvSpPr>
        <p:spPr>
          <a:xfrm>
            <a:off x="5295900" y="4502515"/>
            <a:ext cx="1600200" cy="86217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Author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E3BBF1D-32E9-E709-7AB0-9143CB0E7FDB}"/>
              </a:ext>
            </a:extLst>
          </p:cNvPr>
          <p:cNvSpPr/>
          <p:nvPr/>
        </p:nvSpPr>
        <p:spPr>
          <a:xfrm>
            <a:off x="8307324" y="2623624"/>
            <a:ext cx="1600200" cy="86217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  <a:endParaRPr lang="ru-RU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0EE013D-C535-F8FC-FA10-AC048A71CF2A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3887724" y="3054715"/>
            <a:ext cx="140817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7F68E9-431D-BD3C-B112-0BC0BC30BC43}"/>
              </a:ext>
            </a:extLst>
          </p:cNvPr>
          <p:cNvSpPr txBox="1"/>
          <p:nvPr/>
        </p:nvSpPr>
        <p:spPr>
          <a:xfrm>
            <a:off x="4295096" y="2872415"/>
            <a:ext cx="5934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N:M</a:t>
            </a:r>
            <a:endParaRPr lang="ru-RU" dirty="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E0D05498-B391-A6F3-898E-4C1153FC42E7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6896100" y="3054714"/>
            <a:ext cx="1411224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23B85F3-E43F-405C-A5EA-348B9D360903}"/>
              </a:ext>
            </a:extLst>
          </p:cNvPr>
          <p:cNvSpPr txBox="1"/>
          <p:nvPr/>
        </p:nvSpPr>
        <p:spPr>
          <a:xfrm>
            <a:off x="7304996" y="2870047"/>
            <a:ext cx="5934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N:M</a:t>
            </a:r>
            <a:endParaRPr lang="ru-RU" dirty="0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8862AE2-6DB9-7410-9FA2-A90B35804F5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6096000" y="3485804"/>
            <a:ext cx="0" cy="10167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7E56258-0BF2-4463-4C8D-26144022037F}"/>
              </a:ext>
            </a:extLst>
          </p:cNvPr>
          <p:cNvSpPr txBox="1"/>
          <p:nvPr/>
        </p:nvSpPr>
        <p:spPr>
          <a:xfrm rot="5400000">
            <a:off x="5839359" y="3809493"/>
            <a:ext cx="5132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N:1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3333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DTO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251D058E-64F0-2838-BB53-711D166C2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481414"/>
              </p:ext>
            </p:extLst>
          </p:nvPr>
        </p:nvGraphicFramePr>
        <p:xfrm>
          <a:off x="685800" y="1676400"/>
          <a:ext cx="10820400" cy="33147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705600">
                  <a:extLst>
                    <a:ext uri="{9D8B030D-6E8A-4147-A177-3AD203B41FA5}">
                      <a16:colId xmlns:a16="http://schemas.microsoft.com/office/drawing/2014/main" val="425398827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39993350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90205628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l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F48"/>
                          </a:solidFill>
                          <a:latin typeface="SB Sans Display Semibold"/>
                          <a:cs typeface="SB Sans Display Semibold"/>
                        </a:rPr>
                        <a:t>Jimmer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333F48"/>
                          </a:solidFill>
                          <a:latin typeface="SB Sans Display Semibold"/>
                          <a:cs typeface="SB Sans Display Semibold"/>
                        </a:rPr>
                        <a:t>Jpa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585057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Поддержка плоских проекций, </a:t>
                      </a:r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tuples</a:t>
                      </a:r>
                      <a:endParaRPr lang="ru-RU" sz="1800" dirty="0">
                        <a:latin typeface="SB Sans Text Light" panose="020B0303040504020204" pitchFamily="34" charset="0"/>
                        <a:cs typeface="SB Sans Text Light" panose="020B030304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68391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Поддержка вложенных </a:t>
                      </a:r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view</a:t>
                      </a:r>
                      <a:endParaRPr lang="ru-RU" sz="1800" dirty="0">
                        <a:latin typeface="SB Sans Text Light" panose="020B0303040504020204" pitchFamily="34" charset="0"/>
                        <a:cs typeface="SB Sans Text Light" panose="020B030304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Нет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534584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Поддержка </a:t>
                      </a:r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input </a:t>
                      </a:r>
                      <a:r>
                        <a:rPr lang="en-US" sz="1800" dirty="0" err="1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dto</a:t>
                      </a:r>
                      <a:endParaRPr lang="ru-RU" sz="1800" dirty="0">
                        <a:latin typeface="SB Sans Text Light" panose="020B0303040504020204" pitchFamily="34" charset="0"/>
                        <a:cs typeface="SB Sans Text Light" panose="020B030304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Нет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795032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Поддержка </a:t>
                      </a:r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specification </a:t>
                      </a:r>
                      <a:r>
                        <a:rPr lang="en-US" sz="1800" dirty="0" err="1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dto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Нет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6679828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Автоматический </a:t>
                      </a:r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mapping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Нет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1635827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12C3AE04-2906-D2B3-2671-EC5BDBC779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7543800" y="1821045"/>
            <a:ext cx="397625" cy="2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ibernate Logo PNG Vectors Free Download">
            <a:extLst>
              <a:ext uri="{FF2B5EF4-FFF2-40B4-BE49-F238E27FC236}">
                <a16:creationId xmlns:a16="http://schemas.microsoft.com/office/drawing/2014/main" id="{23CD2A31-259F-17C2-AC88-3EF300198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1742120"/>
            <a:ext cx="3048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325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Язык запросов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: query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(задача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0B007C-6C66-0729-4727-F9750B829E82}"/>
              </a:ext>
            </a:extLst>
          </p:cNvPr>
          <p:cNvSpPr txBox="1"/>
          <p:nvPr/>
        </p:nvSpPr>
        <p:spPr>
          <a:xfrm>
            <a:off x="533400" y="1692563"/>
            <a:ext cx="9220200" cy="327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Необходимо найти все книги, которые</a:t>
            </a:r>
          </a:p>
          <a:p>
            <a:pPr marL="457200" indent="-4572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Имеют рейтинг не ниже 7</a:t>
            </a:r>
          </a:p>
          <a:p>
            <a:pPr marL="457200" indent="-4572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Написал </a:t>
            </a:r>
            <a:r>
              <a:rPr lang="en-US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Martin Fowler</a:t>
            </a:r>
          </a:p>
          <a:p>
            <a:pPr marL="457200" indent="-4572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Продаются в </a:t>
            </a:r>
            <a:r>
              <a:rPr lang="en-US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Amazon</a:t>
            </a:r>
          </a:p>
          <a:p>
            <a:pPr marL="457200" indent="-457200" defTabSz="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/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Для этих книг загрузить следующую информацию:</a:t>
            </a: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457200" indent="-4572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Название</a:t>
            </a:r>
          </a:p>
          <a:p>
            <a:pPr marL="457200" indent="-4572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Рейтинг</a:t>
            </a:r>
          </a:p>
        </p:txBody>
      </p:sp>
    </p:spTree>
    <p:extLst>
      <p:ext uri="{BB962C8B-B14F-4D97-AF65-F5344CB8AC3E}">
        <p14:creationId xmlns:p14="http://schemas.microsoft.com/office/powerpoint/2010/main" val="752196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Язык запросов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: query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JPQL)</a:t>
            </a:r>
          </a:p>
        </p:txBody>
      </p:sp>
      <p:pic>
        <p:nvPicPr>
          <p:cNvPr id="3" name="Picture 4" descr="Hibernate Logo PNG Vectors Free Download">
            <a:extLst>
              <a:ext uri="{FF2B5EF4-FFF2-40B4-BE49-F238E27FC236}">
                <a16:creationId xmlns:a16="http://schemas.microsoft.com/office/drawing/2014/main" id="{9456F3A1-1A96-1266-919F-1FF0CBE4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464" y="422180"/>
            <a:ext cx="859536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A1F6F-478B-5F57-8E41-768E6C1D4AD4}"/>
              </a:ext>
            </a:extLst>
          </p:cNvPr>
          <p:cNvSpPr txBox="1"/>
          <p:nvPr/>
        </p:nvSpPr>
        <p:spPr>
          <a:xfrm>
            <a:off x="685800" y="1559022"/>
            <a:ext cx="609750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query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"""</a:t>
            </a:r>
            <a:b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select name, rating from Book book</a:t>
            </a:r>
            <a:br>
              <a:rPr lang="en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 where rating &gt;= :</a:t>
            </a:r>
            <a:r>
              <a:rPr lang="en" dirty="0" err="1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minRating</a:t>
            </a:r>
            <a:br>
              <a:rPr lang="en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   and </a:t>
            </a:r>
            <a:r>
              <a:rPr lang="en" dirty="0" err="1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author.name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 = :</a:t>
            </a:r>
            <a:r>
              <a:rPr lang="en" dirty="0" err="1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authorName</a:t>
            </a:r>
            <a:br>
              <a:rPr lang="en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   and exists(select 1 from Store store</a:t>
            </a:r>
            <a:br>
              <a:rPr lang="en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              </a:t>
            </a:r>
            <a:r>
              <a:rPr lang="ru-RU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       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join </a:t>
            </a:r>
            <a:r>
              <a:rPr lang="en" dirty="0" err="1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store.books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 b</a:t>
            </a:r>
            <a:br>
              <a:rPr lang="en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              </a:t>
            </a:r>
            <a:r>
              <a:rPr lang="ru-RU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       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where </a:t>
            </a:r>
            <a:r>
              <a:rPr lang="en" dirty="0" err="1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store.name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 = :</a:t>
            </a:r>
            <a:r>
              <a:rPr lang="en" dirty="0" err="1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storeName</a:t>
            </a:r>
            <a:br>
              <a:rPr lang="en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                </a:t>
            </a:r>
            <a:r>
              <a:rPr lang="ru-RU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         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and </a:t>
            </a:r>
            <a:r>
              <a:rPr lang="en" dirty="0" err="1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b.id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 = </a:t>
            </a:r>
            <a:r>
              <a:rPr lang="en" dirty="0" err="1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book.id</a:t>
            </a:r>
            <a:br>
              <a:rPr lang="en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             </a:t>
            </a:r>
            <a:r>
              <a:rPr lang="ru-RU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        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)</a:t>
            </a:r>
            <a:b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"""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trimIndent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books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em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.createQuery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query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Tuple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.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setParameter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minRating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7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.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setParameter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authorName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"Martin Fowler"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.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setParameter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storeName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"Amazon"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resultList</a:t>
            </a:r>
            <a:endParaRPr lang="en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76883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Язык запросов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: query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Criteria)</a:t>
            </a:r>
          </a:p>
        </p:txBody>
      </p:sp>
      <p:pic>
        <p:nvPicPr>
          <p:cNvPr id="3" name="Picture 4" descr="Hibernate Logo PNG Vectors Free Download">
            <a:extLst>
              <a:ext uri="{FF2B5EF4-FFF2-40B4-BE49-F238E27FC236}">
                <a16:creationId xmlns:a16="http://schemas.microsoft.com/office/drawing/2014/main" id="{9456F3A1-1A96-1266-919F-1FF0CBE4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464" y="422180"/>
            <a:ext cx="859536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7DB19C-5724-868C-B4B4-0FD64D82616C}"/>
              </a:ext>
            </a:extLst>
          </p:cNvPr>
          <p:cNvSpPr txBox="1"/>
          <p:nvPr/>
        </p:nvSpPr>
        <p:spPr>
          <a:xfrm>
            <a:off x="385156" y="1321649"/>
            <a:ext cx="63246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cb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em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criteriaBuilder</a:t>
            </a:r>
            <a:br>
              <a:rPr lang="en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minRating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cb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.parameter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Integer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minRating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authorName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cb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.parameter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String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authorName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storeName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cb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.parameter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String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storeName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query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cb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.createQuery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Tuple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query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.from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.get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author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subquery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query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.subquery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Int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subquery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.from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.join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Store_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</a:p>
          <a:p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subquery</a:t>
            </a:r>
            <a:b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.select(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cb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.literal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1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.where(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cb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.equal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.get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Store_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),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cb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.equal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.get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.get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4A9FC-929A-7122-001F-AA491759484B}"/>
              </a:ext>
            </a:extLst>
          </p:cNvPr>
          <p:cNvSpPr txBox="1"/>
          <p:nvPr/>
        </p:nvSpPr>
        <p:spPr>
          <a:xfrm>
            <a:off x="6705600" y="1431004"/>
            <a:ext cx="5334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query</a:t>
            </a:r>
            <a:b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.multiselect(</a:t>
            </a:r>
          </a:p>
          <a:p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       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.get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),</a:t>
            </a:r>
          </a:p>
          <a:p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       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.get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rating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.where(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cb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.ge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.get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rating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minRating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),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cb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.equal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.get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Author_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),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cb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.exists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subquery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books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em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.createQuery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query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.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setParameter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minRating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7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.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setParameter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authorName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"Martin Fowler"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.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setParameter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storeName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"Amazon"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resultList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1355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Язык запросов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: query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3552DE-7952-37D2-37C6-C0E5B2423EF3}"/>
              </a:ext>
            </a:extLst>
          </p:cNvPr>
          <p:cNvSpPr txBox="1"/>
          <p:nvPr/>
        </p:nvSpPr>
        <p:spPr>
          <a:xfrm>
            <a:off x="685800" y="1600200"/>
            <a:ext cx="4267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books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sql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.createQuery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where(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table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rating</a:t>
            </a:r>
            <a:r>
              <a:rPr lang="en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ge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7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table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author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eq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"Martin Fowler"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table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stores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 </a:t>
            </a:r>
            <a:r>
              <a:rPr lang="en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 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eq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"Amazon"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select(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table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table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.rating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.execute()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98572-A855-0ABB-FB10-88E30FC98CA5}"/>
              </a:ext>
            </a:extLst>
          </p:cNvPr>
          <p:cNvSpPr txBox="1"/>
          <p:nvPr/>
        </p:nvSpPr>
        <p:spPr>
          <a:xfrm>
            <a:off x="685800" y="4205010"/>
            <a:ext cx="7543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rating</a:t>
            </a:r>
            <a:b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 b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inner join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 a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author_id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b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rating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&gt;=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b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and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b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and 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exists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1</a:t>
            </a:r>
            <a:b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         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 s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inner join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book_store_mapping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bsm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bsm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store_id</a:t>
            </a:r>
            <a:b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        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bsm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book_id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b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          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and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825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Язык запросов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: custom join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(задача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)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237D16C-AD05-E146-82FC-EE6672F6903A}"/>
              </a:ext>
            </a:extLst>
          </p:cNvPr>
          <p:cNvSpPr txBox="1">
            <a:spLocks/>
          </p:cNvSpPr>
          <p:nvPr/>
        </p:nvSpPr>
        <p:spPr>
          <a:xfrm>
            <a:off x="685799" y="1885840"/>
            <a:ext cx="8991601" cy="30726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F3B13-D54E-6E99-3542-09F28C079C2C}"/>
              </a:ext>
            </a:extLst>
          </p:cNvPr>
          <p:cNvSpPr txBox="1"/>
          <p:nvPr/>
        </p:nvSpPr>
        <p:spPr>
          <a:xfrm>
            <a:off x="609600" y="1690692"/>
            <a:ext cx="9220200" cy="2659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Необходимо найти все книги, которые в своем названии содержат имя автора.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endParaRPr lang="ru-RU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Для этих книг загрузить следующую информацию:</a:t>
            </a:r>
          </a:p>
          <a:p>
            <a:pPr marL="457200" indent="-4572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Id</a:t>
            </a:r>
          </a:p>
          <a:p>
            <a:pPr marL="457200" indent="-4572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Название книги</a:t>
            </a:r>
          </a:p>
          <a:p>
            <a:pPr marL="457200" indent="-4572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Имя автора</a:t>
            </a:r>
          </a:p>
        </p:txBody>
      </p:sp>
    </p:spTree>
    <p:extLst>
      <p:ext uri="{BB962C8B-B14F-4D97-AF65-F5344CB8AC3E}">
        <p14:creationId xmlns:p14="http://schemas.microsoft.com/office/powerpoint/2010/main" val="2284940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Язык запросов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: custom join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4FEC83-25AA-1837-6809-6D02B83BEFC7}"/>
              </a:ext>
            </a:extLst>
          </p:cNvPr>
          <p:cNvSpPr txBox="1"/>
          <p:nvPr/>
        </p:nvSpPr>
        <p:spPr>
          <a:xfrm>
            <a:off x="680257" y="3595300"/>
            <a:ext cx="564434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BookAuthorNameJoin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KWeakJoin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&gt;() 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override fun </a:t>
            </a:r>
            <a:r>
              <a:rPr lang="en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on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source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KNonNullTable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&gt;,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target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KNonNullTable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):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KNonNullExpression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Boolean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 =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source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contains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target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br>
              <a:rPr lang="en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9938B8-79F6-E9CC-D070-1F23646C1C9E}"/>
              </a:ext>
            </a:extLst>
          </p:cNvPr>
          <p:cNvSpPr txBox="1"/>
          <p:nvPr/>
        </p:nvSpPr>
        <p:spPr>
          <a:xfrm>
            <a:off x="680257" y="5867400"/>
            <a:ext cx="9073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871094"/>
                </a:solidFill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 b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inner join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 a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like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'%'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||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||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'%'</a:t>
            </a:r>
            <a:endParaRPr lang="en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986B-DB31-CDFD-1915-723602FE4CF5}"/>
              </a:ext>
            </a:extLst>
          </p:cNvPr>
          <p:cNvSpPr txBox="1"/>
          <p:nvPr/>
        </p:nvSpPr>
        <p:spPr>
          <a:xfrm>
            <a:off x="7010400" y="1600200"/>
            <a:ext cx="44958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3B3"/>
                </a:solidFill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</a:rPr>
              <a:t>tuples </a:t>
            </a: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871094"/>
                </a:solidFill>
                <a:highlight>
                  <a:srgbClr val="FFFFFF"/>
                </a:highlight>
              </a:rPr>
              <a:t>sql</a:t>
            </a:r>
            <a:r>
              <a:rPr lang="en" dirty="0" err="1">
                <a:solidFill>
                  <a:srgbClr val="080808"/>
                </a:solidFill>
                <a:highlight>
                  <a:srgbClr val="FFFFFF"/>
                </a:highlight>
              </a:rPr>
              <a:t>.createQuery</a:t>
            </a: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</a:rPr>
              <a:t>Book</a:t>
            </a: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::</a:t>
            </a:r>
            <a:r>
              <a:rPr lang="en" dirty="0">
                <a:solidFill>
                  <a:srgbClr val="0033B3"/>
                </a:solidFill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) </a:t>
            </a:r>
            <a:r>
              <a:rPr lang="en" b="1" dirty="0">
                <a:solidFill>
                  <a:srgbClr val="080808"/>
                </a:solidFill>
                <a:highlight>
                  <a:srgbClr val="FFFFFF"/>
                </a:highlight>
              </a:rPr>
              <a:t>{</a:t>
            </a:r>
            <a:br>
              <a:rPr lang="en" b="1" dirty="0">
                <a:solidFill>
                  <a:srgbClr val="080808"/>
                </a:solidFill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highlight>
                  <a:srgbClr val="FFFFFF"/>
                </a:highlight>
              </a:rPr>
              <a:t>    </a:t>
            </a:r>
            <a:r>
              <a:rPr lang="en" dirty="0" err="1">
                <a:solidFill>
                  <a:srgbClr val="0033B3"/>
                </a:solidFill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</a:rPr>
              <a:t>author </a:t>
            </a: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871094"/>
                </a:solidFill>
                <a:highlight>
                  <a:srgbClr val="FFFFFF"/>
                </a:highlight>
              </a:rPr>
              <a:t>table</a:t>
            </a:r>
            <a:r>
              <a:rPr lang="en" dirty="0" err="1">
                <a:solidFill>
                  <a:srgbClr val="080808"/>
                </a:solidFill>
                <a:highlight>
                  <a:srgbClr val="FFFFFF"/>
                </a:highlight>
              </a:rPr>
              <a:t>.asTableEx</a:t>
            </a: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()</a:t>
            </a:r>
            <a:b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        .</a:t>
            </a:r>
            <a:r>
              <a:rPr lang="en" dirty="0" err="1">
                <a:solidFill>
                  <a:srgbClr val="080808"/>
                </a:solidFill>
                <a:highlight>
                  <a:srgbClr val="FFFFFF"/>
                </a:highlight>
              </a:rPr>
              <a:t>weakJoin</a:t>
            </a: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highlight>
                  <a:srgbClr val="FFFFFF"/>
                </a:highlight>
              </a:rPr>
              <a:t>BookAuthorNameJoin</a:t>
            </a: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::</a:t>
            </a:r>
            <a:r>
              <a:rPr lang="en" dirty="0">
                <a:solidFill>
                  <a:srgbClr val="0033B3"/>
                </a:solidFill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</a:br>
            <a:b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    select(</a:t>
            </a:r>
            <a:b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        </a:t>
            </a:r>
            <a:r>
              <a:rPr lang="en" dirty="0" err="1">
                <a:solidFill>
                  <a:srgbClr val="871094"/>
                </a:solidFill>
                <a:highlight>
                  <a:srgbClr val="FFFFFF"/>
                </a:highlight>
              </a:rPr>
              <a:t>table</a:t>
            </a:r>
            <a:r>
              <a:rPr lang="en" dirty="0" err="1">
                <a:solidFill>
                  <a:srgbClr val="080808"/>
                </a:solidFill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,</a:t>
            </a:r>
            <a:b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        </a:t>
            </a:r>
            <a:r>
              <a:rPr lang="en" dirty="0" err="1">
                <a:solidFill>
                  <a:srgbClr val="871094"/>
                </a:solidFill>
                <a:highlight>
                  <a:srgbClr val="FFFFFF"/>
                </a:highlight>
              </a:rPr>
              <a:t>table</a:t>
            </a:r>
            <a:r>
              <a:rPr lang="en" dirty="0" err="1">
                <a:solidFill>
                  <a:srgbClr val="080808"/>
                </a:solidFill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,</a:t>
            </a:r>
            <a:b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        </a:t>
            </a:r>
            <a:r>
              <a:rPr lang="en" dirty="0" err="1">
                <a:solidFill>
                  <a:srgbClr val="000000"/>
                </a:solidFill>
                <a:highlight>
                  <a:srgbClr val="FFFFFF"/>
                </a:highlight>
              </a:rPr>
              <a:t>author</a:t>
            </a:r>
            <a:r>
              <a:rPr lang="en" dirty="0" err="1">
                <a:solidFill>
                  <a:srgbClr val="080808"/>
                </a:solidFill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,</a:t>
            </a:r>
            <a:b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    )</a:t>
            </a:r>
            <a:b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highlight>
                  <a:srgbClr val="FFFFFF"/>
                </a:highlight>
              </a:rPr>
              <a:t>}</a:t>
            </a: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.execute()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F00C8-032D-0CD6-C382-19B314CE238B}"/>
              </a:ext>
            </a:extLst>
          </p:cNvPr>
          <p:cNvSpPr txBox="1"/>
          <p:nvPr/>
        </p:nvSpPr>
        <p:spPr>
          <a:xfrm>
            <a:off x="685800" y="1600200"/>
            <a:ext cx="6629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infix fun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KExpression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String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&gt;.</a:t>
            </a:r>
            <a:r>
              <a:rPr lang="en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contains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</a:p>
          <a:p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   target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KExpression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String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</a:t>
            </a:r>
          </a:p>
          <a:p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=</a:t>
            </a:r>
            <a:r>
              <a:rPr lang="en" dirty="0">
                <a:solidFill>
                  <a:srgbClr val="080808"/>
                </a:solidFill>
                <a:highlight>
                  <a:srgbClr val="FFFFFF"/>
                </a:highlight>
              </a:rPr>
              <a:t> 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sql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Boolean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"%e like '%' || %e || '%'"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expression(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this</a:t>
            </a:r>
            <a:r>
              <a:rPr lang="en" dirty="0" err="1">
                <a:solidFill>
                  <a:srgbClr val="4A86E8"/>
                </a:solidFill>
                <a:effectLst/>
                <a:highlight>
                  <a:srgbClr val="FFFFFF"/>
                </a:highlight>
              </a:rPr>
              <a:t>@like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expression(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target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endParaRPr lang="en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9858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Язык запросов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E4ECB90D-DE90-821E-D46E-C43DC7FFD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796408"/>
              </p:ext>
            </p:extLst>
          </p:nvPr>
        </p:nvGraphicFramePr>
        <p:xfrm>
          <a:off x="685800" y="1676400"/>
          <a:ext cx="10820400" cy="276225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105400">
                  <a:extLst>
                    <a:ext uri="{9D8B030D-6E8A-4147-A177-3AD203B41FA5}">
                      <a16:colId xmlns:a16="http://schemas.microsoft.com/office/drawing/2014/main" val="425398827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39993350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49020562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95363390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l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F48"/>
                          </a:solidFill>
                          <a:latin typeface="SB Sans Display Semibold"/>
                          <a:cs typeface="SB Sans Display Semibold"/>
                        </a:rPr>
                        <a:t>Jimmer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F48"/>
                          </a:solidFill>
                          <a:latin typeface="SB Sans Display Semibold"/>
                          <a:cs typeface="SB Sans Display Semibold"/>
                        </a:rPr>
                        <a:t>JPQL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F48"/>
                          </a:solidFill>
                          <a:latin typeface="SB Sans Display Semibold"/>
                          <a:cs typeface="SB Sans Display Semibold"/>
                        </a:rPr>
                        <a:t>Criteria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585057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Проверка запроса на этапе компиляции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Нет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68391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Удобный </a:t>
                      </a:r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API</a:t>
                      </a:r>
                      <a:endParaRPr lang="ru-RU" sz="1200" dirty="0">
                        <a:latin typeface="SB Sans Text Light" panose="020B0303040504020204" pitchFamily="34" charset="0"/>
                        <a:cs typeface="SB Sans Text Light" panose="020B030304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Нет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534584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err="1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Композируемые</a:t>
                      </a: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, динамические запросы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Нет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795032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Фрагменты нативного </a:t>
                      </a:r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SQL </a:t>
                      </a: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в запросе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Нет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Нет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6679828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3F208E08-45B9-6AEB-A342-DEFDA83AE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5943600" y="1821045"/>
            <a:ext cx="397625" cy="2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ibernate Logo PNG Vectors Free Download">
            <a:extLst>
              <a:ext uri="{FF2B5EF4-FFF2-40B4-BE49-F238E27FC236}">
                <a16:creationId xmlns:a16="http://schemas.microsoft.com/office/drawing/2014/main" id="{3EDE97D9-1C26-30DC-BBCD-74DD26CD8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751818"/>
            <a:ext cx="3048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ibernate Logo PNG Vectors Free Download">
            <a:extLst>
              <a:ext uri="{FF2B5EF4-FFF2-40B4-BE49-F238E27FC236}">
                <a16:creationId xmlns:a16="http://schemas.microsoft.com/office/drawing/2014/main" id="{F724C36B-6290-195B-491C-F74CFA30A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900" y="1751818"/>
            <a:ext cx="3048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954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Вычисляемые поля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: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скаляры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(задача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0B007C-6C66-0729-4727-F9750B829E82}"/>
              </a:ext>
            </a:extLst>
          </p:cNvPr>
          <p:cNvSpPr txBox="1"/>
          <p:nvPr/>
        </p:nvSpPr>
        <p:spPr>
          <a:xfrm>
            <a:off x="533400" y="1692563"/>
            <a:ext cx="9220200" cy="813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Необходимо реализовать вычисляемое поля для автора:</a:t>
            </a:r>
          </a:p>
          <a:p>
            <a:pPr defTabSz="360000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rating</a:t>
            </a: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 – вычисляется, как средний рейтинг всех книг автора</a:t>
            </a: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901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Вычисляемые поля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: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скаляры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JPA)</a:t>
            </a:r>
          </a:p>
        </p:txBody>
      </p:sp>
      <p:pic>
        <p:nvPicPr>
          <p:cNvPr id="3" name="Picture 4" descr="Hibernate Logo PNG Vectors Free Download">
            <a:extLst>
              <a:ext uri="{FF2B5EF4-FFF2-40B4-BE49-F238E27FC236}">
                <a16:creationId xmlns:a16="http://schemas.microsoft.com/office/drawing/2014/main" id="{B61169F2-2B2C-F2D0-2C94-DFCA1D87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464" y="422180"/>
            <a:ext cx="859536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B5261F-99B1-79FF-085D-2B305B08CC5A}"/>
              </a:ext>
            </a:extLst>
          </p:cNvPr>
          <p:cNvSpPr txBox="1"/>
          <p:nvPr/>
        </p:nvSpPr>
        <p:spPr>
          <a:xfrm>
            <a:off x="685800" y="1559022"/>
            <a:ext cx="609738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@Getter</a:t>
            </a:r>
            <a:b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@Setter</a:t>
            </a:r>
            <a:b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@Entity</a:t>
            </a:r>
            <a:b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EntityListeners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AuthorRatingCalculatingListener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public class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extends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SerialId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private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String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;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@Transient</a:t>
            </a:r>
            <a:b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private int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rating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;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OneToMany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mappedBy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"author"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private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Set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books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new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HashSet&lt;&gt;();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8420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0"/>
            <a:ext cx="10820400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Модель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(физическая)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61B13C-AEE2-7951-D527-25827F159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1" t="4016" r="1961" b="4016"/>
          <a:stretch/>
        </p:blipFill>
        <p:spPr>
          <a:xfrm>
            <a:off x="1295400" y="1654712"/>
            <a:ext cx="8991600" cy="440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Вычисляемые поля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: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скаляры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JPA)</a:t>
            </a:r>
          </a:p>
        </p:txBody>
      </p:sp>
      <p:pic>
        <p:nvPicPr>
          <p:cNvPr id="3" name="Picture 4" descr="Hibernate Logo PNG Vectors Free Download">
            <a:extLst>
              <a:ext uri="{FF2B5EF4-FFF2-40B4-BE49-F238E27FC236}">
                <a16:creationId xmlns:a16="http://schemas.microsoft.com/office/drawing/2014/main" id="{B61169F2-2B2C-F2D0-2C94-DFCA1D87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464" y="422180"/>
            <a:ext cx="859536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B7987F-64C4-0784-903F-C407C675B961}"/>
              </a:ext>
            </a:extLst>
          </p:cNvPr>
          <p:cNvSpPr txBox="1"/>
          <p:nvPr/>
        </p:nvSpPr>
        <p:spPr>
          <a:xfrm>
            <a:off x="680258" y="1546516"/>
            <a:ext cx="107442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@Component</a:t>
            </a:r>
            <a:b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RequiredArgsConstructor</a:t>
            </a:r>
            <a:b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public class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AuthorRatingCalculatingListener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final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ObjectFactory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EntityManagerFactory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emf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;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PostLoad</a:t>
            </a:r>
            <a:b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void </a:t>
            </a:r>
            <a:r>
              <a:rPr lang="en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afterLoad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 author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try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EntityManager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em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emf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.getObject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().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createEntityManager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()) 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double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avgBooksRating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em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.createQuery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select avg(rating) from Book where author = ?1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Double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        .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setParameter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1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        .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getSingleResult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();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.setRating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((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avgBooksRating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);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}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}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42391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Вычисляемые поля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: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скаляры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JPA)</a:t>
            </a:r>
          </a:p>
        </p:txBody>
      </p:sp>
      <p:pic>
        <p:nvPicPr>
          <p:cNvPr id="3" name="Picture 4" descr="Hibernate Logo PNG Vectors Free Download">
            <a:extLst>
              <a:ext uri="{FF2B5EF4-FFF2-40B4-BE49-F238E27FC236}">
                <a16:creationId xmlns:a16="http://schemas.microsoft.com/office/drawing/2014/main" id="{B61169F2-2B2C-F2D0-2C94-DFCA1D87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464" y="422180"/>
            <a:ext cx="859536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AF4058-5382-5FF0-1B11-CCEE3B3FEA2C}"/>
              </a:ext>
            </a:extLst>
          </p:cNvPr>
          <p:cNvSpPr txBox="1"/>
          <p:nvPr/>
        </p:nvSpPr>
        <p:spPr>
          <a:xfrm>
            <a:off x="685800" y="1559022"/>
            <a:ext cx="7085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authors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em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.createQuery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from Author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resultList</a:t>
            </a:r>
            <a:endParaRPr lang="en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CF453-3E4C-5BB6-AFAD-8476A93B9DB8}"/>
              </a:ext>
            </a:extLst>
          </p:cNvPr>
          <p:cNvSpPr txBox="1"/>
          <p:nvPr/>
        </p:nvSpPr>
        <p:spPr>
          <a:xfrm>
            <a:off x="685800" y="2828835"/>
            <a:ext cx="60973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 a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avg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rating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 b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author_id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=?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avg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rating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 b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author_id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=?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avg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rating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 b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author_id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=?</a:t>
            </a:r>
            <a:endParaRPr lang="en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9041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Вычисляемые поля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: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скаляры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FB8EE1-70DB-BCF7-6092-A37D5A9C873B}"/>
              </a:ext>
            </a:extLst>
          </p:cNvPr>
          <p:cNvSpPr txBox="1"/>
          <p:nvPr/>
        </p:nvSpPr>
        <p:spPr>
          <a:xfrm>
            <a:off x="685800" y="1582340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@Entity</a:t>
            </a:r>
            <a:b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interface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SerialId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String</a:t>
            </a:r>
            <a:b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</a:br>
            <a:b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@Transient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AuthorRatingResolver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rating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Int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OneToMany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mappedBy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"author"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List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508302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Вычисляемые поля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: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скаляры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BC8A1A-78A3-6D92-15AF-F078449C4A8D}"/>
              </a:ext>
            </a:extLst>
          </p:cNvPr>
          <p:cNvSpPr txBox="1"/>
          <p:nvPr/>
        </p:nvSpPr>
        <p:spPr>
          <a:xfrm>
            <a:off x="685800" y="1524000"/>
            <a:ext cx="88392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@Component</a:t>
            </a:r>
            <a:b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AuthorRatingResolver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private 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sql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KSqlClient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: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KTransientResolver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Long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Double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?&gt; 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override fun </a:t>
            </a:r>
            <a:r>
              <a:rPr lang="en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resolve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ids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Collection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Long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&gt;):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Map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Long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Double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?&gt; =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sql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.createQuery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where(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table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authorId</a:t>
            </a:r>
            <a:r>
              <a:rPr lang="en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valueIn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ids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groupBy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table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authorId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select(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table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authorId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avg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table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rating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.execute().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associateBy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 it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_1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 it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_2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4813EA-AC46-EF6E-D9B6-D82A41575572}"/>
              </a:ext>
            </a:extLst>
          </p:cNvPr>
          <p:cNvSpPr txBox="1"/>
          <p:nvPr/>
        </p:nvSpPr>
        <p:spPr>
          <a:xfrm>
            <a:off x="685800" y="5849033"/>
            <a:ext cx="1005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 a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;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author_id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avg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rating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 b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author_id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any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group by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author_id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0045C3-F2CA-8758-D3B0-C50811CD91BE}"/>
              </a:ext>
            </a:extLst>
          </p:cNvPr>
          <p:cNvSpPr txBox="1"/>
          <p:nvPr/>
        </p:nvSpPr>
        <p:spPr>
          <a:xfrm>
            <a:off x="691243" y="451751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authors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sql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.createQuery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select(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table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.fetch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AuthorRatingView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.execute()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D0D0B-2AB7-0699-A1F4-8F5B6B5A56C3}"/>
              </a:ext>
            </a:extLst>
          </p:cNvPr>
          <p:cNvSpPr txBox="1"/>
          <p:nvPr/>
        </p:nvSpPr>
        <p:spPr>
          <a:xfrm>
            <a:off x="7464829" y="4520686"/>
            <a:ext cx="2057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AuthorRatingView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id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rating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665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Вычисляемые поля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: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ассоциации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0B007C-6C66-0729-4727-F9750B829E82}"/>
              </a:ext>
            </a:extLst>
          </p:cNvPr>
          <p:cNvSpPr txBox="1"/>
          <p:nvPr/>
        </p:nvSpPr>
        <p:spPr>
          <a:xfrm>
            <a:off x="609600" y="1690692"/>
            <a:ext cx="9220200" cy="1274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Необходимо реализовать вычисляемое поля для автора:</a:t>
            </a:r>
          </a:p>
          <a:p>
            <a:pPr defTabSz="360000">
              <a:lnSpc>
                <a:spcPct val="150000"/>
              </a:lnSpc>
              <a:spcBef>
                <a:spcPts val="0"/>
              </a:spcBef>
            </a:pPr>
            <a:r>
              <a:rPr lang="en-US" sz="2000" dirty="0" err="1">
                <a:latin typeface="SB Sans Text Light" panose="020B0303040504020204" pitchFamily="34" charset="0"/>
                <a:cs typeface="SB Sans Text Light" panose="020B0303040504020204" pitchFamily="34" charset="0"/>
              </a:rPr>
              <a:t>bestBook</a:t>
            </a:r>
            <a:r>
              <a:rPr lang="en-US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 – </a:t>
            </a: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вычисляется, как книга с максимальным рейтингом среди всех книг автора (если таких несколько, то взять любую).</a:t>
            </a: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4691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Вычисляемые поля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: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ассоциации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5DBBA-8647-3D2D-1969-C073C59C1AAB}"/>
              </a:ext>
            </a:extLst>
          </p:cNvPr>
          <p:cNvSpPr txBox="1"/>
          <p:nvPr/>
        </p:nvSpPr>
        <p:spPr>
          <a:xfrm>
            <a:off x="685800" y="1524000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@Entity</a:t>
            </a:r>
            <a:b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interface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SerialId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String</a:t>
            </a:r>
            <a:b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</a:br>
            <a:b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@Transient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AuthorBestBookResolver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bestBook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?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</a:t>
            </a:r>
            <a:r>
              <a:rPr lang="en" dirty="0" err="1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OneToMany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mappedBy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"author"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books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List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63272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Вычисляемые поля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: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ассоциации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C90FC7-1659-A9E3-026B-DB12449F369C}"/>
              </a:ext>
            </a:extLst>
          </p:cNvPr>
          <p:cNvSpPr txBox="1"/>
          <p:nvPr/>
        </p:nvSpPr>
        <p:spPr>
          <a:xfrm>
            <a:off x="685800" y="1524000"/>
            <a:ext cx="8763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  <a:t>@Component</a:t>
            </a:r>
            <a:br>
              <a:rPr lang="en" dirty="0">
                <a:solidFill>
                  <a:srgbClr val="9E880D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AuthorBestBookResolver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private </a:t>
            </a:r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sql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KSqlClient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: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KTransientResolver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Long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Long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 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override fun </a:t>
            </a:r>
            <a:r>
              <a:rPr lang="en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resolve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ids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Collection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Long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&gt;):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Map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Long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Long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 =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sql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.createQuery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where(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table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authorId</a:t>
            </a:r>
            <a:r>
              <a:rPr lang="en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valueIn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ids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where(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notExists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subQuery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   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where(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table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authorId</a:t>
            </a:r>
            <a:r>
              <a:rPr lang="en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eq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parentTable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authorId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    where(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table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rating</a:t>
            </a:r>
            <a:r>
              <a:rPr lang="en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gt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parentTable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rating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    select(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constant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1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groupBy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table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authorId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select(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table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authorId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max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table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).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asNonNull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())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.execute().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associateBy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 it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_1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 it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_2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185557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Вычисляемые поля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: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ассоциации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4ADA6-5367-8C3A-0761-A24E58967AFD}"/>
              </a:ext>
            </a:extLst>
          </p:cNvPr>
          <p:cNvSpPr txBox="1"/>
          <p:nvPr/>
        </p:nvSpPr>
        <p:spPr>
          <a:xfrm>
            <a:off x="685800" y="160020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authors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sql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.createQuery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select(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table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.fetch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AuthorBestBookView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::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class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.execute()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B969F-2164-83A8-7BD8-8391FEEA392F}"/>
              </a:ext>
            </a:extLst>
          </p:cNvPr>
          <p:cNvSpPr txBox="1"/>
          <p:nvPr/>
        </p:nvSpPr>
        <p:spPr>
          <a:xfrm>
            <a:off x="685800" y="3048000"/>
            <a:ext cx="58674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author a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author_id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max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 b</a:t>
            </a:r>
            <a:b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author_id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any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and not 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exists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1</a:t>
            </a:r>
            <a:b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             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 b2</a:t>
            </a:r>
            <a:b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            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b2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author_id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b="1" dirty="0" err="1">
                <a:solidFill>
                  <a:srgbClr val="660E7A"/>
                </a:solidFill>
                <a:effectLst/>
                <a:highlight>
                  <a:srgbClr val="FFFFFF"/>
                </a:highlight>
              </a:rPr>
              <a:t>author_id</a:t>
            </a:r>
            <a:br>
              <a:rPr lang="en" b="1" dirty="0">
                <a:solidFill>
                  <a:srgbClr val="660E7A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660E7A"/>
                </a:solidFill>
                <a:effectLst/>
                <a:highlight>
                  <a:srgbClr val="FFFFFF"/>
                </a:highlight>
              </a:rPr>
              <a:t>                  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and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b2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rating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b="1" dirty="0" err="1">
                <a:solidFill>
                  <a:srgbClr val="660E7A"/>
                </a:solidFill>
                <a:effectLst/>
                <a:highlight>
                  <a:srgbClr val="FFFFFF"/>
                </a:highlight>
              </a:rPr>
              <a:t>rating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group by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author_id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select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rating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from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 b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where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any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?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98B744-C52B-CAB7-3A04-B8527D5BBABC}"/>
              </a:ext>
            </a:extLst>
          </p:cNvPr>
          <p:cNvSpPr txBox="1"/>
          <p:nvPr/>
        </p:nvSpPr>
        <p:spPr>
          <a:xfrm>
            <a:off x="7239000" y="1600200"/>
            <a:ext cx="228904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AuthorBestBookView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id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bestBook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name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rating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}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481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Вычисляемые поля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7F4359BA-118C-9602-DDA9-FE56D9BF9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997389"/>
              </p:ext>
            </p:extLst>
          </p:nvPr>
        </p:nvGraphicFramePr>
        <p:xfrm>
          <a:off x="685800" y="1676400"/>
          <a:ext cx="10820400" cy="2209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705600">
                  <a:extLst>
                    <a:ext uri="{9D8B030D-6E8A-4147-A177-3AD203B41FA5}">
                      <a16:colId xmlns:a16="http://schemas.microsoft.com/office/drawing/2014/main" val="425398827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39993350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90205628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l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F48"/>
                          </a:solidFill>
                          <a:latin typeface="SB Sans Display Semibold"/>
                          <a:cs typeface="SB Sans Display Semibold"/>
                        </a:rPr>
                        <a:t>Jimmer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333F48"/>
                          </a:solidFill>
                          <a:latin typeface="SB Sans Display Semibold"/>
                          <a:cs typeface="SB Sans Display Semibold"/>
                        </a:rPr>
                        <a:t>Jpa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585057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Атрибуты, вычисляемые на стороне</a:t>
                      </a:r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 </a:t>
                      </a: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базы </a:t>
                      </a:r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(@Formula </a:t>
                      </a:r>
                      <a:r>
                        <a:rPr lang="en-US" sz="1800" dirty="0" err="1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sql</a:t>
                      </a:r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)</a:t>
                      </a:r>
                      <a:endParaRPr lang="ru-RU" sz="1800" dirty="0">
                        <a:latin typeface="SB Sans Text Light" panose="020B0303040504020204" pitchFamily="34" charset="0"/>
                        <a:cs typeface="SB Sans Text Light" panose="020B030304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68391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Атрибуты, вычисляемые на стороне</a:t>
                      </a:r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 java</a:t>
                      </a:r>
                      <a:endParaRPr lang="ru-RU" sz="1800" dirty="0">
                        <a:latin typeface="SB Sans Text Light" panose="020B0303040504020204" pitchFamily="34" charset="0"/>
                        <a:cs typeface="SB Sans Text Light" panose="020B030304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, </a:t>
                      </a:r>
                      <a:r>
                        <a:rPr lang="ru-RU" sz="1800" dirty="0" err="1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батчево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Да, по одному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72528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Вычисляемые атрибуты-ассоциации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Нет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7950322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F1FE5630-9116-980D-7B87-05D3F55892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7543800" y="1821045"/>
            <a:ext cx="397625" cy="2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ibernate Logo PNG Vectors Free Download">
            <a:extLst>
              <a:ext uri="{FF2B5EF4-FFF2-40B4-BE49-F238E27FC236}">
                <a16:creationId xmlns:a16="http://schemas.microsoft.com/office/drawing/2014/main" id="{6492876C-6498-CBB6-282B-C5DFB09E0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1742120"/>
            <a:ext cx="3048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9472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Cache: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многоуровневый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BC5A37-FB57-297B-FFB1-DFEF92E0FEC2}"/>
              </a:ext>
            </a:extLst>
          </p:cNvPr>
          <p:cNvSpPr txBox="1"/>
          <p:nvPr/>
        </p:nvSpPr>
        <p:spPr>
          <a:xfrm>
            <a:off x="685800" y="1524000"/>
            <a:ext cx="67818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override fun </a:t>
            </a:r>
            <a:r>
              <a:rPr lang="en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createObjectCache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type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ImmutableType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):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Cache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&lt;*, *&gt; =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ChainCacheBuilder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Any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Any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&gt;()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.add(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CaffeineValueBinder</a:t>
            </a:r>
            <a:b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              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forObject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type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    .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maximumSize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512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    .duration(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Duration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.ofSeconds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10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    .build()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.add(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RedisValueBinder</a:t>
            </a:r>
            <a:b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              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forObject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type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    .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redis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connectionFactory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    .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objectMapper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 err="1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objectMapper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    .duration(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Duration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.ofHours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10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        .build()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)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.build()</a:t>
            </a:r>
          </a:p>
        </p:txBody>
      </p:sp>
    </p:spTree>
    <p:extLst>
      <p:ext uri="{BB962C8B-B14F-4D97-AF65-F5344CB8AC3E}">
        <p14:creationId xmlns:p14="http://schemas.microsoft.com/office/powerpoint/2010/main" val="1823146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Скорость запуска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7088748-D4EA-8667-8734-BFF54B37FEB4}"/>
              </a:ext>
            </a:extLst>
          </p:cNvPr>
          <p:cNvSpPr txBox="1">
            <a:spLocks/>
          </p:cNvSpPr>
          <p:nvPr/>
        </p:nvSpPr>
        <p:spPr>
          <a:xfrm>
            <a:off x="685800" y="2544169"/>
            <a:ext cx="4731626" cy="73243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Метамодель строится на этапе компиляции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264157A-D3B9-AAB2-5B19-778E6D9F6296}"/>
              </a:ext>
            </a:extLst>
          </p:cNvPr>
          <p:cNvSpPr txBox="1">
            <a:spLocks/>
          </p:cNvSpPr>
          <p:nvPr/>
        </p:nvSpPr>
        <p:spPr>
          <a:xfrm>
            <a:off x="8238766" y="1684387"/>
            <a:ext cx="2045167" cy="4707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500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JPA</a:t>
            </a:r>
            <a:endParaRPr lang="ru-RU" sz="2500" dirty="0">
              <a:solidFill>
                <a:srgbClr val="333F48"/>
              </a:solidFill>
              <a:latin typeface="SB Sans Display Semibold"/>
              <a:cs typeface="SB Sans Display Semibold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D1B2EEE-81A8-3AEE-3239-0A0E8F8E7C3B}"/>
              </a:ext>
            </a:extLst>
          </p:cNvPr>
          <p:cNvSpPr txBox="1">
            <a:spLocks/>
          </p:cNvSpPr>
          <p:nvPr/>
        </p:nvSpPr>
        <p:spPr>
          <a:xfrm>
            <a:off x="1908069" y="1684387"/>
            <a:ext cx="2045167" cy="4707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500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Jimmer</a:t>
            </a:r>
            <a:endParaRPr lang="ru-RU" sz="2500" dirty="0">
              <a:solidFill>
                <a:srgbClr val="333F48"/>
              </a:solidFill>
              <a:latin typeface="SB Sans Display Semibold"/>
              <a:cs typeface="SB Sans Display Semibold"/>
            </a:endParaRPr>
          </a:p>
        </p:txBody>
      </p:sp>
      <p:cxnSp>
        <p:nvCxnSpPr>
          <p:cNvPr id="11" name="Straight Connector 14">
            <a:extLst>
              <a:ext uri="{FF2B5EF4-FFF2-40B4-BE49-F238E27FC236}">
                <a16:creationId xmlns:a16="http://schemas.microsoft.com/office/drawing/2014/main" id="{88E28121-CE92-69DD-1CD6-7C4FE63FB53F}"/>
              </a:ext>
            </a:extLst>
          </p:cNvPr>
          <p:cNvCxnSpPr>
            <a:cxnSpLocks/>
          </p:cNvCxnSpPr>
          <p:nvPr/>
        </p:nvCxnSpPr>
        <p:spPr>
          <a:xfrm flipH="1">
            <a:off x="6089532" y="1684387"/>
            <a:ext cx="4944" cy="4640213"/>
          </a:xfrm>
          <a:prstGeom prst="line">
            <a:avLst/>
          </a:prstGeom>
          <a:ln w="9525" cmpd="sng">
            <a:solidFill>
              <a:srgbClr val="0000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911833B-99EC-0CD6-18A9-253C4C079F1D}"/>
              </a:ext>
            </a:extLst>
          </p:cNvPr>
          <p:cNvSpPr txBox="1">
            <a:spLocks/>
          </p:cNvSpPr>
          <p:nvPr/>
        </p:nvSpPr>
        <p:spPr>
          <a:xfrm>
            <a:off x="6895535" y="2544169"/>
            <a:ext cx="4731626" cy="4707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Метамодель строится в </a:t>
            </a:r>
            <a:r>
              <a:rPr lang="en-US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runtime</a:t>
            </a:r>
            <a:endParaRPr lang="ru-RU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4DFE2E2-1961-8FD5-B0E0-84945695E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5046014" y="1682037"/>
            <a:ext cx="792494" cy="4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ibernate Logo PNG Vectors Free Download">
            <a:extLst>
              <a:ext uri="{FF2B5EF4-FFF2-40B4-BE49-F238E27FC236}">
                <a16:creationId xmlns:a16="http://schemas.microsoft.com/office/drawing/2014/main" id="{229DAC35-1BEF-DEF0-8666-B113D4F9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493" y="1624297"/>
            <a:ext cx="567336" cy="5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F80D8EE-A43B-2103-EEAD-DC4045FE8F85}"/>
              </a:ext>
            </a:extLst>
          </p:cNvPr>
          <p:cNvSpPr txBox="1">
            <a:spLocks/>
          </p:cNvSpPr>
          <p:nvPr/>
        </p:nvSpPr>
        <p:spPr>
          <a:xfrm>
            <a:off x="1652163" y="4812621"/>
            <a:ext cx="2880675" cy="33021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Время инициализации </a:t>
            </a:r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CEA75C18-0132-5FB9-2F48-4F0A6FDC3182}"/>
              </a:ext>
            </a:extLst>
          </p:cNvPr>
          <p:cNvSpPr txBox="1"/>
          <p:nvPr/>
        </p:nvSpPr>
        <p:spPr>
          <a:xfrm>
            <a:off x="2431168" y="3733800"/>
            <a:ext cx="1428564" cy="1243930"/>
          </a:xfrm>
          <a:prstGeom prst="rect">
            <a:avLst/>
          </a:prstGeom>
          <a:noFill/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8000" b="1" spc="-160" dirty="0">
                <a:gradFill>
                  <a:gsLst>
                    <a:gs pos="54000">
                      <a:srgbClr val="00D900"/>
                    </a:gs>
                    <a:gs pos="19000">
                      <a:srgbClr val="FAED00"/>
                    </a:gs>
                    <a:gs pos="82000">
                      <a:srgbClr val="0FA8E0"/>
                    </a:gs>
                  </a:gsLst>
                  <a:lin ang="19800000" scaled="0"/>
                </a:gra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1</a:t>
            </a:r>
            <a:r>
              <a:rPr lang="ru-RU" sz="8000" b="1" spc="-160" dirty="0">
                <a:gradFill>
                  <a:gsLst>
                    <a:gs pos="54000">
                      <a:srgbClr val="00D900"/>
                    </a:gs>
                    <a:gs pos="19000">
                      <a:srgbClr val="FAED00"/>
                    </a:gs>
                    <a:gs pos="82000">
                      <a:srgbClr val="0FA8E0"/>
                    </a:gs>
                  </a:gsLst>
                  <a:lin ang="19800000" scaled="0"/>
                </a:gra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1</a:t>
            </a:r>
            <a:r>
              <a:rPr lang="en-US" sz="2500" b="1" spc="-160" dirty="0" err="1">
                <a:gradFill>
                  <a:gsLst>
                    <a:gs pos="54000">
                      <a:srgbClr val="00D900"/>
                    </a:gs>
                    <a:gs pos="19000">
                      <a:srgbClr val="FAED00"/>
                    </a:gs>
                    <a:gs pos="82000">
                      <a:srgbClr val="0FA8E0"/>
                    </a:gs>
                  </a:gsLst>
                  <a:lin ang="19800000" scaled="0"/>
                </a:gra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ms</a:t>
            </a:r>
            <a:endParaRPr lang="ru-RU" sz="2800" dirty="0">
              <a:gradFill>
                <a:gsLst>
                  <a:gs pos="54000">
                    <a:srgbClr val="00D900"/>
                  </a:gs>
                  <a:gs pos="19000">
                    <a:srgbClr val="FAED00"/>
                  </a:gs>
                  <a:gs pos="82000">
                    <a:srgbClr val="0FA8E0"/>
                  </a:gs>
                </a:gsLst>
                <a:lin ang="19800000" scaled="0"/>
              </a:gra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3430B685-DEF4-53BB-24D1-D18470EA4E31}"/>
              </a:ext>
            </a:extLst>
          </p:cNvPr>
          <p:cNvSpPr txBox="1"/>
          <p:nvPr/>
        </p:nvSpPr>
        <p:spPr>
          <a:xfrm>
            <a:off x="7822497" y="3733800"/>
            <a:ext cx="2877701" cy="1243930"/>
          </a:xfrm>
          <a:prstGeom prst="rect">
            <a:avLst/>
          </a:prstGeom>
          <a:noFill/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8000" b="1" spc="-160" dirty="0">
                <a:solidFill>
                  <a:schemeClr val="accent2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2200</a:t>
            </a:r>
            <a:r>
              <a:rPr lang="en-US" sz="2500" b="1" spc="-160" dirty="0">
                <a:solidFill>
                  <a:schemeClr val="accent2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ms</a:t>
            </a:r>
            <a:endParaRPr lang="ru-RU" sz="2800" dirty="0">
              <a:solidFill>
                <a:schemeClr val="accent2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948DA8-544F-AFE4-3F9D-6AB007BD3A05}"/>
              </a:ext>
            </a:extLst>
          </p:cNvPr>
          <p:cNvSpPr txBox="1">
            <a:spLocks/>
          </p:cNvSpPr>
          <p:nvPr/>
        </p:nvSpPr>
        <p:spPr>
          <a:xfrm>
            <a:off x="7822497" y="4812621"/>
            <a:ext cx="2880675" cy="33021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Время инициализации </a:t>
            </a:r>
          </a:p>
        </p:txBody>
      </p:sp>
    </p:spTree>
    <p:extLst>
      <p:ext uri="{BB962C8B-B14F-4D97-AF65-F5344CB8AC3E}">
        <p14:creationId xmlns:p14="http://schemas.microsoft.com/office/powerpoint/2010/main" val="171006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Cache: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объекты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AD07F199-B889-6371-7704-FC1704035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466668"/>
              </p:ext>
            </p:extLst>
          </p:nvPr>
        </p:nvGraphicFramePr>
        <p:xfrm>
          <a:off x="685800" y="1815084"/>
          <a:ext cx="104394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581212489"/>
                    </a:ext>
                  </a:extLst>
                </a:gridCol>
                <a:gridCol w="9448800">
                  <a:extLst>
                    <a:ext uri="{9D8B030D-6E8A-4147-A177-3AD203B41FA5}">
                      <a16:colId xmlns:a16="http://schemas.microsoft.com/office/drawing/2014/main" val="1083997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97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Store-1</a:t>
                      </a:r>
                      <a:endParaRPr lang="ru-RU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{</a:t>
                      </a:r>
                      <a:r>
                        <a:rPr lang="en" dirty="0">
                          <a:solidFill>
                            <a:srgbClr val="871094"/>
                          </a:solidFill>
                          <a:effectLst/>
                        </a:rPr>
                        <a:t>"id"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: </a:t>
                      </a:r>
                      <a:r>
                        <a:rPr lang="en" dirty="0">
                          <a:solidFill>
                            <a:srgbClr val="1750EB"/>
                          </a:solidFill>
                          <a:effectLst/>
                        </a:rPr>
                        <a:t>1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, </a:t>
                      </a:r>
                      <a:r>
                        <a:rPr lang="en" dirty="0">
                          <a:solidFill>
                            <a:srgbClr val="871094"/>
                          </a:solidFill>
                          <a:effectLst/>
                        </a:rPr>
                        <a:t>"name"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:  </a:t>
                      </a:r>
                      <a:r>
                        <a:rPr lang="en" dirty="0">
                          <a:solidFill>
                            <a:srgbClr val="067D17"/>
                          </a:solidFill>
                          <a:effectLst/>
                        </a:rPr>
                        <a:t>"Amazon"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, </a:t>
                      </a:r>
                      <a:r>
                        <a:rPr lang="en" dirty="0">
                          <a:solidFill>
                            <a:srgbClr val="871094"/>
                          </a:solidFill>
                          <a:effectLst/>
                        </a:rPr>
                        <a:t>"website"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: </a:t>
                      </a:r>
                      <a:r>
                        <a:rPr lang="en" dirty="0">
                          <a:solidFill>
                            <a:srgbClr val="067D17"/>
                          </a:solidFill>
                          <a:effectLst/>
                        </a:rPr>
                        <a:t>"</a:t>
                      </a:r>
                      <a:r>
                        <a:rPr lang="en" dirty="0" err="1">
                          <a:solidFill>
                            <a:srgbClr val="067D17"/>
                          </a:solidFill>
                          <a:effectLst/>
                        </a:rPr>
                        <a:t>www.amazon.com</a:t>
                      </a:r>
                      <a:r>
                        <a:rPr lang="en" dirty="0">
                          <a:solidFill>
                            <a:srgbClr val="067D17"/>
                          </a:solidFill>
                          <a:effectLst/>
                        </a:rPr>
                        <a:t>"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}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988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Store-2</a:t>
                      </a:r>
                      <a:endParaRPr lang="ru-RU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{</a:t>
                      </a:r>
                      <a:r>
                        <a:rPr lang="en" dirty="0">
                          <a:solidFill>
                            <a:srgbClr val="871094"/>
                          </a:solidFill>
                          <a:effectLst/>
                        </a:rPr>
                        <a:t>"id"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: </a:t>
                      </a:r>
                      <a:r>
                        <a:rPr lang="en" dirty="0">
                          <a:solidFill>
                            <a:srgbClr val="1750EB"/>
                          </a:solidFill>
                          <a:effectLst/>
                        </a:rPr>
                        <a:t>2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, </a:t>
                      </a:r>
                      <a:r>
                        <a:rPr lang="en" dirty="0">
                          <a:solidFill>
                            <a:srgbClr val="871094"/>
                          </a:solidFill>
                          <a:effectLst/>
                        </a:rPr>
                        <a:t>"name"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:  </a:t>
                      </a:r>
                      <a:r>
                        <a:rPr lang="en" dirty="0">
                          <a:solidFill>
                            <a:srgbClr val="067D17"/>
                          </a:solidFill>
                          <a:effectLst/>
                        </a:rPr>
                        <a:t>"</a:t>
                      </a:r>
                      <a:r>
                        <a:rPr lang="ru-RU" dirty="0">
                          <a:solidFill>
                            <a:srgbClr val="067D17"/>
                          </a:solidFill>
                          <a:effectLst/>
                        </a:rPr>
                        <a:t>Читай Город"</a:t>
                      </a:r>
                      <a:r>
                        <a:rPr lang="ru-RU" dirty="0">
                          <a:solidFill>
                            <a:srgbClr val="080808"/>
                          </a:solidFill>
                          <a:effectLst/>
                        </a:rPr>
                        <a:t>, </a:t>
                      </a:r>
                      <a:r>
                        <a:rPr lang="ru-RU" dirty="0">
                          <a:solidFill>
                            <a:srgbClr val="871094"/>
                          </a:solidFill>
                          <a:effectLst/>
                        </a:rPr>
                        <a:t>"</a:t>
                      </a:r>
                      <a:r>
                        <a:rPr lang="en" dirty="0">
                          <a:solidFill>
                            <a:srgbClr val="871094"/>
                          </a:solidFill>
                          <a:effectLst/>
                        </a:rPr>
                        <a:t>website"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: </a:t>
                      </a:r>
                      <a:r>
                        <a:rPr lang="en" dirty="0">
                          <a:solidFill>
                            <a:srgbClr val="067D17"/>
                          </a:solidFill>
                          <a:effectLst/>
                        </a:rPr>
                        <a:t>"</a:t>
                      </a:r>
                      <a:r>
                        <a:rPr lang="en" dirty="0" err="1">
                          <a:solidFill>
                            <a:srgbClr val="067D17"/>
                          </a:solidFill>
                          <a:effectLst/>
                        </a:rPr>
                        <a:t>www.chitai-gorod.ru</a:t>
                      </a:r>
                      <a:r>
                        <a:rPr lang="en" dirty="0">
                          <a:solidFill>
                            <a:srgbClr val="067D17"/>
                          </a:solidFill>
                          <a:effectLst/>
                        </a:rPr>
                        <a:t>"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}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2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Book-1</a:t>
                      </a:r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{</a:t>
                      </a:r>
                      <a:r>
                        <a:rPr lang="en" dirty="0">
                          <a:solidFill>
                            <a:srgbClr val="871094"/>
                          </a:solidFill>
                          <a:effectLst/>
                        </a:rPr>
                        <a:t>"id"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: </a:t>
                      </a:r>
                      <a:r>
                        <a:rPr lang="en" dirty="0">
                          <a:solidFill>
                            <a:srgbClr val="1750EB"/>
                          </a:solidFill>
                          <a:effectLst/>
                        </a:rPr>
                        <a:t>1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, </a:t>
                      </a:r>
                      <a:r>
                        <a:rPr lang="en" dirty="0">
                          <a:solidFill>
                            <a:srgbClr val="871094"/>
                          </a:solidFill>
                          <a:effectLst/>
                        </a:rPr>
                        <a:t>"name"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: </a:t>
                      </a:r>
                      <a:r>
                        <a:rPr lang="en" dirty="0">
                          <a:solidFill>
                            <a:srgbClr val="067D17"/>
                          </a:solidFill>
                          <a:effectLst/>
                        </a:rPr>
                        <a:t>"Clean Code"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, </a:t>
                      </a:r>
                      <a:r>
                        <a:rPr lang="en" dirty="0">
                          <a:solidFill>
                            <a:srgbClr val="871094"/>
                          </a:solidFill>
                          <a:effectLst/>
                        </a:rPr>
                        <a:t>"website"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: </a:t>
                      </a:r>
                      <a:r>
                        <a:rPr lang="en" dirty="0">
                          <a:solidFill>
                            <a:srgbClr val="0033B3"/>
                          </a:solidFill>
                          <a:effectLst/>
                        </a:rPr>
                        <a:t>null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, </a:t>
                      </a:r>
                      <a:r>
                        <a:rPr lang="en" dirty="0">
                          <a:solidFill>
                            <a:srgbClr val="871094"/>
                          </a:solidFill>
                          <a:effectLst/>
                        </a:rPr>
                        <a:t>"rating"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: </a:t>
                      </a:r>
                      <a:r>
                        <a:rPr lang="en" dirty="0">
                          <a:solidFill>
                            <a:srgbClr val="1750EB"/>
                          </a:solidFill>
                          <a:effectLst/>
                        </a:rPr>
                        <a:t>8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, </a:t>
                      </a:r>
                      <a:r>
                        <a:rPr lang="en" dirty="0">
                          <a:solidFill>
                            <a:srgbClr val="871094"/>
                          </a:solidFill>
                          <a:effectLst/>
                        </a:rPr>
                        <a:t>"</a:t>
                      </a:r>
                      <a:r>
                        <a:rPr lang="en" dirty="0" err="1">
                          <a:solidFill>
                            <a:srgbClr val="871094"/>
                          </a:solidFill>
                          <a:effectLst/>
                        </a:rPr>
                        <a:t>author_id</a:t>
                      </a:r>
                      <a:r>
                        <a:rPr lang="en" dirty="0">
                          <a:solidFill>
                            <a:srgbClr val="871094"/>
                          </a:solidFill>
                          <a:effectLst/>
                        </a:rPr>
                        <a:t>"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: </a:t>
                      </a:r>
                      <a:r>
                        <a:rPr lang="en" dirty="0">
                          <a:solidFill>
                            <a:srgbClr val="1750EB"/>
                          </a:solidFill>
                          <a:effectLst/>
                        </a:rPr>
                        <a:t>1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}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900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Book-2</a:t>
                      </a:r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{</a:t>
                      </a:r>
                      <a:r>
                        <a:rPr lang="en" dirty="0">
                          <a:solidFill>
                            <a:srgbClr val="871094"/>
                          </a:solidFill>
                          <a:effectLst/>
                        </a:rPr>
                        <a:t>"id"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: </a:t>
                      </a:r>
                      <a:r>
                        <a:rPr lang="en" dirty="0">
                          <a:solidFill>
                            <a:srgbClr val="1750EB"/>
                          </a:solidFill>
                          <a:effectLst/>
                        </a:rPr>
                        <a:t>2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, </a:t>
                      </a:r>
                      <a:r>
                        <a:rPr lang="en" dirty="0">
                          <a:solidFill>
                            <a:srgbClr val="871094"/>
                          </a:solidFill>
                          <a:effectLst/>
                        </a:rPr>
                        <a:t>"name"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: </a:t>
                      </a:r>
                      <a:r>
                        <a:rPr lang="en" dirty="0">
                          <a:solidFill>
                            <a:srgbClr val="067D17"/>
                          </a:solidFill>
                          <a:effectLst/>
                        </a:rPr>
                        <a:t>"Refactoring" 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, </a:t>
                      </a:r>
                      <a:r>
                        <a:rPr lang="en" dirty="0">
                          <a:solidFill>
                            <a:srgbClr val="871094"/>
                          </a:solidFill>
                          <a:effectLst/>
                        </a:rPr>
                        <a:t>"website"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:  </a:t>
                      </a:r>
                      <a:r>
                        <a:rPr lang="en" dirty="0">
                          <a:solidFill>
                            <a:srgbClr val="067D17"/>
                          </a:solidFill>
                          <a:effectLst/>
                        </a:rPr>
                        <a:t>"</a:t>
                      </a:r>
                      <a:r>
                        <a:rPr lang="en" dirty="0" err="1">
                          <a:solidFill>
                            <a:srgbClr val="067D17"/>
                          </a:solidFill>
                          <a:effectLst/>
                        </a:rPr>
                        <a:t>www.martinfowler.com</a:t>
                      </a:r>
                      <a:r>
                        <a:rPr lang="en" dirty="0">
                          <a:solidFill>
                            <a:srgbClr val="067D17"/>
                          </a:solidFill>
                          <a:effectLst/>
                        </a:rPr>
                        <a:t>"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, </a:t>
                      </a:r>
                      <a:r>
                        <a:rPr lang="en" dirty="0">
                          <a:solidFill>
                            <a:srgbClr val="871094"/>
                          </a:solidFill>
                          <a:effectLst/>
                        </a:rPr>
                        <a:t>"rating"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:  </a:t>
                      </a:r>
                      <a:r>
                        <a:rPr lang="en" dirty="0">
                          <a:solidFill>
                            <a:srgbClr val="1750EB"/>
                          </a:solidFill>
                          <a:effectLst/>
                        </a:rPr>
                        <a:t>7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, </a:t>
                      </a:r>
                      <a:r>
                        <a:rPr lang="en" dirty="0">
                          <a:solidFill>
                            <a:srgbClr val="871094"/>
                          </a:solidFill>
                          <a:effectLst/>
                        </a:rPr>
                        <a:t>"</a:t>
                      </a:r>
                      <a:r>
                        <a:rPr lang="en" dirty="0" err="1">
                          <a:solidFill>
                            <a:srgbClr val="871094"/>
                          </a:solidFill>
                          <a:effectLst/>
                        </a:rPr>
                        <a:t>author_id</a:t>
                      </a:r>
                      <a:r>
                        <a:rPr lang="en" dirty="0">
                          <a:solidFill>
                            <a:srgbClr val="871094"/>
                          </a:solidFill>
                          <a:effectLst/>
                        </a:rPr>
                        <a:t>"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: </a:t>
                      </a:r>
                      <a:r>
                        <a:rPr lang="en" dirty="0">
                          <a:solidFill>
                            <a:srgbClr val="1750EB"/>
                          </a:solidFill>
                          <a:effectLst/>
                        </a:rPr>
                        <a:t>2</a:t>
                      </a: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}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082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51615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Cache: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ассоциации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AD07F199-B889-6371-7704-FC1704035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017547"/>
              </p:ext>
            </p:extLst>
          </p:nvPr>
        </p:nvGraphicFramePr>
        <p:xfrm>
          <a:off x="685800" y="1815084"/>
          <a:ext cx="104394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581212489"/>
                    </a:ext>
                  </a:extLst>
                </a:gridCol>
                <a:gridCol w="7696200">
                  <a:extLst>
                    <a:ext uri="{9D8B030D-6E8A-4147-A177-3AD203B41FA5}">
                      <a16:colId xmlns:a16="http://schemas.microsoft.com/office/drawing/2014/main" val="1083997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97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Store.books-1</a:t>
                      </a:r>
                      <a:endParaRPr lang="ru-RU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[1,2,3]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988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Book.store-1</a:t>
                      </a:r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900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Book.store-2</a:t>
                      </a:r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99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Book.store-3</a:t>
                      </a:r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082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9363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Cache: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вычисляемые поля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AD07F199-B889-6371-7704-FC1704035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195236"/>
              </p:ext>
            </p:extLst>
          </p:nvPr>
        </p:nvGraphicFramePr>
        <p:xfrm>
          <a:off x="685800" y="1815084"/>
          <a:ext cx="1043940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581212489"/>
                    </a:ext>
                  </a:extLst>
                </a:gridCol>
                <a:gridCol w="7696200">
                  <a:extLst>
                    <a:ext uri="{9D8B030D-6E8A-4147-A177-3AD203B41FA5}">
                      <a16:colId xmlns:a16="http://schemas.microsoft.com/office/drawing/2014/main" val="1083997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97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Author.rating-1</a:t>
                      </a:r>
                      <a:endParaRPr lang="ru-RU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8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988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Author.rating-2</a:t>
                      </a:r>
                      <a:endParaRPr lang="ru-RU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7.5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69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5893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Cache: multi-view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7DC0E0A4-6E2B-D071-9AD0-C6E88457A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791433"/>
              </p:ext>
            </p:extLst>
          </p:nvPr>
        </p:nvGraphicFramePr>
        <p:xfrm>
          <a:off x="685800" y="1815084"/>
          <a:ext cx="10439401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72361">
                  <a:extLst>
                    <a:ext uri="{9D8B030D-6E8A-4147-A177-3AD203B41FA5}">
                      <a16:colId xmlns:a16="http://schemas.microsoft.com/office/drawing/2014/main" val="581212489"/>
                    </a:ext>
                  </a:extLst>
                </a:gridCol>
                <a:gridCol w="2172361">
                  <a:extLst>
                    <a:ext uri="{9D8B030D-6E8A-4147-A177-3AD203B41FA5}">
                      <a16:colId xmlns:a16="http://schemas.microsoft.com/office/drawing/2014/main" val="1291150041"/>
                    </a:ext>
                  </a:extLst>
                </a:gridCol>
                <a:gridCol w="6094679">
                  <a:extLst>
                    <a:ext uri="{9D8B030D-6E8A-4147-A177-3AD203B41FA5}">
                      <a16:colId xmlns:a16="http://schemas.microsoft.com/office/drawing/2014/main" val="1083997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Hash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97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Store.books-1</a:t>
                      </a:r>
                      <a:endParaRPr lang="ru-RU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  <a:endParaRPr lang="ru-RU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[1,2,3]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9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Store.books-1</a:t>
                      </a:r>
                      <a:endParaRPr lang="ru-RU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{"tenant": "a"}</a:t>
                      </a:r>
                      <a:endParaRPr lang="ru-RU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[1,2]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988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Store.books-1</a:t>
                      </a:r>
                      <a:endParaRPr lang="ru-RU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{"tenant": ”b"}</a:t>
                      </a:r>
                      <a:endParaRPr lang="ru-RU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dirty="0">
                          <a:solidFill>
                            <a:srgbClr val="080808"/>
                          </a:solidFill>
                          <a:effectLst/>
                        </a:rPr>
                        <a:t>[2,3]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162739"/>
                  </a:ext>
                </a:extLst>
              </a:tr>
            </a:tbl>
          </a:graphicData>
        </a:graphic>
      </p:graphicFrame>
      <p:pic>
        <p:nvPicPr>
          <p:cNvPr id="6" name="Рисунок 5" descr="Мужчина со сплошной заливкой">
            <a:extLst>
              <a:ext uri="{FF2B5EF4-FFF2-40B4-BE49-F238E27FC236}">
                <a16:creationId xmlns:a16="http://schemas.microsoft.com/office/drawing/2014/main" id="{EC863C6E-E4F7-CCE5-67F2-E0C275A63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" y="3695944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4C0231-1564-5548-8977-7D57ADD9E04E}"/>
              </a:ext>
            </a:extLst>
          </p:cNvPr>
          <p:cNvSpPr txBox="1"/>
          <p:nvPr/>
        </p:nvSpPr>
        <p:spPr>
          <a:xfrm>
            <a:off x="628179" y="4610344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tenant: a</a:t>
            </a:r>
            <a:endParaRPr lang="ru-RU" dirty="0"/>
          </a:p>
        </p:txBody>
      </p:sp>
      <p:pic>
        <p:nvPicPr>
          <p:cNvPr id="8" name="Рисунок 7" descr="Мужчина со сплошной заливкой">
            <a:extLst>
              <a:ext uri="{FF2B5EF4-FFF2-40B4-BE49-F238E27FC236}">
                <a16:creationId xmlns:a16="http://schemas.microsoft.com/office/drawing/2014/main" id="{E60EE4A1-BF3F-35B0-38EF-5046529EF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179" y="5067544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8FB363-BAFB-C6EA-2B49-E600063F0DC8}"/>
              </a:ext>
            </a:extLst>
          </p:cNvPr>
          <p:cNvSpPr txBox="1"/>
          <p:nvPr/>
        </p:nvSpPr>
        <p:spPr>
          <a:xfrm>
            <a:off x="570558" y="5981944"/>
            <a:ext cx="104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tenant: b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70FCC06-F257-5F7A-6D57-BB1AEA73606C}"/>
              </a:ext>
            </a:extLst>
          </p:cNvPr>
          <p:cNvSpPr/>
          <p:nvPr/>
        </p:nvSpPr>
        <p:spPr>
          <a:xfrm>
            <a:off x="6498188" y="3694847"/>
            <a:ext cx="914400" cy="381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Book 1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2A534C7-7F82-8018-8871-C5F96B2FBCE1}"/>
              </a:ext>
            </a:extLst>
          </p:cNvPr>
          <p:cNvSpPr/>
          <p:nvPr/>
        </p:nvSpPr>
        <p:spPr>
          <a:xfrm>
            <a:off x="6498188" y="4877044"/>
            <a:ext cx="914400" cy="381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Book 2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2786D9C-F95A-7846-A6C3-24E6D0F4063F}"/>
              </a:ext>
            </a:extLst>
          </p:cNvPr>
          <p:cNvSpPr/>
          <p:nvPr/>
        </p:nvSpPr>
        <p:spPr>
          <a:xfrm>
            <a:off x="6498188" y="5978654"/>
            <a:ext cx="914400" cy="381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Book 3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C98C3FA-6B4B-8A32-328B-7DCAF37D1192}"/>
              </a:ext>
            </a:extLst>
          </p:cNvPr>
          <p:cNvSpPr/>
          <p:nvPr/>
        </p:nvSpPr>
        <p:spPr>
          <a:xfrm>
            <a:off x="5344781" y="4877044"/>
            <a:ext cx="914400" cy="381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Store 1</a:t>
            </a:r>
            <a:endParaRPr lang="ru-RU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58F9BEF-5528-91EC-D316-9A75EC962B64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6259181" y="3885347"/>
            <a:ext cx="239007" cy="1182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E3252E9B-3D3A-14CE-6C76-52623974D999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6259181" y="5067544"/>
            <a:ext cx="2390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668A67E-9D16-FD4D-E5F9-A1987186D351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 flipH="1" flipV="1">
            <a:off x="6259181" y="5067544"/>
            <a:ext cx="239007" cy="1101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Треугольник 26">
            <a:extLst>
              <a:ext uri="{FF2B5EF4-FFF2-40B4-BE49-F238E27FC236}">
                <a16:creationId xmlns:a16="http://schemas.microsoft.com/office/drawing/2014/main" id="{3A2490F8-1378-2DFE-9200-C53C036FD024}"/>
              </a:ext>
            </a:extLst>
          </p:cNvPr>
          <p:cNvSpPr/>
          <p:nvPr/>
        </p:nvSpPr>
        <p:spPr>
          <a:xfrm rot="16200000">
            <a:off x="3438289" y="2447932"/>
            <a:ext cx="2362201" cy="6153621"/>
          </a:xfrm>
          <a:prstGeom prst="triangle">
            <a:avLst/>
          </a:prstGeom>
          <a:solidFill>
            <a:srgbClr val="FFC000">
              <a:alpha val="19979"/>
            </a:srgb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4" name="Треугольник 43">
            <a:extLst>
              <a:ext uri="{FF2B5EF4-FFF2-40B4-BE49-F238E27FC236}">
                <a16:creationId xmlns:a16="http://schemas.microsoft.com/office/drawing/2014/main" id="{2C2792DD-228B-6F27-EB08-064CDC3E4348}"/>
              </a:ext>
            </a:extLst>
          </p:cNvPr>
          <p:cNvSpPr/>
          <p:nvPr/>
        </p:nvSpPr>
        <p:spPr>
          <a:xfrm rot="16528514">
            <a:off x="3363802" y="1282015"/>
            <a:ext cx="2553954" cy="6309713"/>
          </a:xfrm>
          <a:prstGeom prst="triangle">
            <a:avLst/>
          </a:prstGeom>
          <a:solidFill>
            <a:srgbClr val="00B0F0">
              <a:alpha val="19979"/>
            </a:srgb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413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11" grpId="0" animBg="1"/>
      <p:bldP spid="12" grpId="0" animBg="1"/>
      <p:bldP spid="13" grpId="0" animBg="1"/>
      <p:bldP spid="27" grpId="0" animBg="1"/>
      <p:bldP spid="4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99F5AD0C-E3C2-5257-5D4A-D104AE3FE682}"/>
              </a:ext>
            </a:extLst>
          </p:cNvPr>
          <p:cNvSpPr/>
          <p:nvPr/>
        </p:nvSpPr>
        <p:spPr>
          <a:xfrm>
            <a:off x="7604643" y="4907107"/>
            <a:ext cx="2174241" cy="12161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Jimmer</a:t>
            </a:r>
          </a:p>
          <a:p>
            <a:pPr algn="ctr"/>
            <a:r>
              <a:rPr lang="en-US" dirty="0"/>
              <a:t>application</a:t>
            </a:r>
            <a:endParaRPr lang="ru-RU" dirty="0"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Cache: </a:t>
            </a:r>
            <a:r>
              <a:rPr lang="ru-RU" sz="4000" dirty="0" err="1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инвалидация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Цилиндр 2">
            <a:extLst>
              <a:ext uri="{FF2B5EF4-FFF2-40B4-BE49-F238E27FC236}">
                <a16:creationId xmlns:a16="http://schemas.microsoft.com/office/drawing/2014/main" id="{1198B10B-CFC9-6F06-8C43-01362694E88A}"/>
              </a:ext>
            </a:extLst>
          </p:cNvPr>
          <p:cNvSpPr/>
          <p:nvPr/>
        </p:nvSpPr>
        <p:spPr>
          <a:xfrm>
            <a:off x="2841932" y="1853184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A645DE5C-C4CE-823A-59BC-A68904D04BA6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1089332" y="2461260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77850DE-1ED2-D532-0631-5E43BEBAE221}"/>
              </a:ext>
            </a:extLst>
          </p:cNvPr>
          <p:cNvSpPr txBox="1"/>
          <p:nvPr/>
        </p:nvSpPr>
        <p:spPr>
          <a:xfrm>
            <a:off x="1107343" y="2091928"/>
            <a:ext cx="158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/ update</a:t>
            </a:r>
            <a:endParaRPr lang="ru-RU" dirty="0"/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9214B9A8-8A84-BF3C-91AE-45FB26B94D97}"/>
              </a:ext>
            </a:extLst>
          </p:cNvPr>
          <p:cNvSpPr/>
          <p:nvPr/>
        </p:nvSpPr>
        <p:spPr>
          <a:xfrm>
            <a:off x="1066800" y="3352800"/>
            <a:ext cx="4492106" cy="2743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504BB58C-D86D-1110-EE68-48EBDDE77DCE}"/>
              </a:ext>
            </a:extLst>
          </p:cNvPr>
          <p:cNvCxnSpPr>
            <a:cxnSpLocks/>
            <a:stCxn id="3" idx="3"/>
            <a:endCxn id="15" idx="0"/>
          </p:cNvCxnSpPr>
          <p:nvPr/>
        </p:nvCxnSpPr>
        <p:spPr>
          <a:xfrm flipH="1">
            <a:off x="3293541" y="3069336"/>
            <a:ext cx="5591" cy="814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Внутренняя память 14">
            <a:extLst>
              <a:ext uri="{FF2B5EF4-FFF2-40B4-BE49-F238E27FC236}">
                <a16:creationId xmlns:a16="http://schemas.microsoft.com/office/drawing/2014/main" id="{C5EFFCC5-2861-87AC-821A-91CD96F1C488}"/>
              </a:ext>
            </a:extLst>
          </p:cNvPr>
          <p:cNvSpPr/>
          <p:nvPr/>
        </p:nvSpPr>
        <p:spPr>
          <a:xfrm>
            <a:off x="2607741" y="3883745"/>
            <a:ext cx="1371600" cy="841248"/>
          </a:xfrm>
          <a:prstGeom prst="flowChartInternalStorag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EB880AC3-7655-A2F0-D962-A416F2511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073808"/>
              </p:ext>
            </p:extLst>
          </p:nvPr>
        </p:nvGraphicFramePr>
        <p:xfrm>
          <a:off x="1375841" y="5329763"/>
          <a:ext cx="3835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40">
                  <a:extLst>
                    <a:ext uri="{9D8B030D-6E8A-4147-A177-3AD203B41FA5}">
                      <a16:colId xmlns:a16="http://schemas.microsoft.com/office/drawing/2014/main" val="699265541"/>
                    </a:ext>
                  </a:extLst>
                </a:gridCol>
                <a:gridCol w="383540">
                  <a:extLst>
                    <a:ext uri="{9D8B030D-6E8A-4147-A177-3AD203B41FA5}">
                      <a16:colId xmlns:a16="http://schemas.microsoft.com/office/drawing/2014/main" val="2267832633"/>
                    </a:ext>
                  </a:extLst>
                </a:gridCol>
                <a:gridCol w="383540">
                  <a:extLst>
                    <a:ext uri="{9D8B030D-6E8A-4147-A177-3AD203B41FA5}">
                      <a16:colId xmlns:a16="http://schemas.microsoft.com/office/drawing/2014/main" val="2332975212"/>
                    </a:ext>
                  </a:extLst>
                </a:gridCol>
                <a:gridCol w="383540">
                  <a:extLst>
                    <a:ext uri="{9D8B030D-6E8A-4147-A177-3AD203B41FA5}">
                      <a16:colId xmlns:a16="http://schemas.microsoft.com/office/drawing/2014/main" val="61554370"/>
                    </a:ext>
                  </a:extLst>
                </a:gridCol>
                <a:gridCol w="383540">
                  <a:extLst>
                    <a:ext uri="{9D8B030D-6E8A-4147-A177-3AD203B41FA5}">
                      <a16:colId xmlns:a16="http://schemas.microsoft.com/office/drawing/2014/main" val="4208464659"/>
                    </a:ext>
                  </a:extLst>
                </a:gridCol>
                <a:gridCol w="383540">
                  <a:extLst>
                    <a:ext uri="{9D8B030D-6E8A-4147-A177-3AD203B41FA5}">
                      <a16:colId xmlns:a16="http://schemas.microsoft.com/office/drawing/2014/main" val="865146250"/>
                    </a:ext>
                  </a:extLst>
                </a:gridCol>
                <a:gridCol w="383540">
                  <a:extLst>
                    <a:ext uri="{9D8B030D-6E8A-4147-A177-3AD203B41FA5}">
                      <a16:colId xmlns:a16="http://schemas.microsoft.com/office/drawing/2014/main" val="1759609974"/>
                    </a:ext>
                  </a:extLst>
                </a:gridCol>
                <a:gridCol w="383540">
                  <a:extLst>
                    <a:ext uri="{9D8B030D-6E8A-4147-A177-3AD203B41FA5}">
                      <a16:colId xmlns:a16="http://schemas.microsoft.com/office/drawing/2014/main" val="2361775450"/>
                    </a:ext>
                  </a:extLst>
                </a:gridCol>
                <a:gridCol w="383540">
                  <a:extLst>
                    <a:ext uri="{9D8B030D-6E8A-4147-A177-3AD203B41FA5}">
                      <a16:colId xmlns:a16="http://schemas.microsoft.com/office/drawing/2014/main" val="849847649"/>
                    </a:ext>
                  </a:extLst>
                </a:gridCol>
                <a:gridCol w="383540">
                  <a:extLst>
                    <a:ext uri="{9D8B030D-6E8A-4147-A177-3AD203B41FA5}">
                      <a16:colId xmlns:a16="http://schemas.microsoft.com/office/drawing/2014/main" val="4147674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0197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391E3D6-7B6D-A013-F7F1-DB4A1B5A4BC7}"/>
              </a:ext>
            </a:extLst>
          </p:cNvPr>
          <p:cNvSpPr txBox="1"/>
          <p:nvPr/>
        </p:nvSpPr>
        <p:spPr>
          <a:xfrm>
            <a:off x="2504671" y="5687036"/>
            <a:ext cx="157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transaction log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23104F-58C3-E401-2BA4-F823ABE594F8}"/>
              </a:ext>
            </a:extLst>
          </p:cNvPr>
          <p:cNvSpPr txBox="1"/>
          <p:nvPr/>
        </p:nvSpPr>
        <p:spPr>
          <a:xfrm>
            <a:off x="2504671" y="3514413"/>
            <a:ext cx="65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</a:t>
            </a:r>
            <a:endParaRPr lang="ru-RU" dirty="0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1AF18481-5C0F-17EB-06DD-B08B6FC56906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3293541" y="4724993"/>
            <a:ext cx="0" cy="604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8C66191D-FE9C-3B06-5F7E-69A896DE11E6}"/>
              </a:ext>
            </a:extLst>
          </p:cNvPr>
          <p:cNvCxnSpPr>
            <a:cxnSpLocks/>
            <a:stCxn id="17" idx="3"/>
            <a:endCxn id="31" idx="1"/>
          </p:cNvCxnSpPr>
          <p:nvPr/>
        </p:nvCxnSpPr>
        <p:spPr>
          <a:xfrm>
            <a:off x="5211241" y="5515183"/>
            <a:ext cx="2393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Развертывание Redis в контейнере Docker | Блог NetPoint">
            <a:extLst>
              <a:ext uri="{FF2B5EF4-FFF2-40B4-BE49-F238E27FC236}">
                <a16:creationId xmlns:a16="http://schemas.microsoft.com/office/drawing/2014/main" id="{42E4A11D-5385-7A3C-A285-1BF6AB584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9" t="21716" r="27707" b="21167"/>
          <a:stretch/>
        </p:blipFill>
        <p:spPr bwMode="auto">
          <a:xfrm>
            <a:off x="7696200" y="1853184"/>
            <a:ext cx="1991129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8BFFC94D-423F-CAAA-8399-18E45D45344D}"/>
              </a:ext>
            </a:extLst>
          </p:cNvPr>
          <p:cNvCxnSpPr>
            <a:cxnSpLocks/>
            <a:stCxn id="31" idx="0"/>
            <a:endCxn id="1030" idx="2"/>
          </p:cNvCxnSpPr>
          <p:nvPr/>
        </p:nvCxnSpPr>
        <p:spPr>
          <a:xfrm flipV="1">
            <a:off x="8691764" y="3605785"/>
            <a:ext cx="1" cy="1301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F352755-AA4E-1236-4C76-1E4FC25C3FB2}"/>
              </a:ext>
            </a:extLst>
          </p:cNvPr>
          <p:cNvSpPr txBox="1"/>
          <p:nvPr/>
        </p:nvSpPr>
        <p:spPr>
          <a:xfrm>
            <a:off x="8683185" y="4071780"/>
            <a:ext cx="109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invalidate</a:t>
            </a:r>
            <a:endParaRPr lang="ru-RU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1847FB-F114-598E-F39D-E31C6C42BAF3}"/>
              </a:ext>
            </a:extLst>
          </p:cNvPr>
          <p:cNvSpPr txBox="1"/>
          <p:nvPr/>
        </p:nvSpPr>
        <p:spPr>
          <a:xfrm>
            <a:off x="5799263" y="5142213"/>
            <a:ext cx="138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&amp; parse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50A99-C914-498D-C3E4-29C9DF756B49}"/>
              </a:ext>
            </a:extLst>
          </p:cNvPr>
          <p:cNvSpPr txBox="1"/>
          <p:nvPr/>
        </p:nvSpPr>
        <p:spPr>
          <a:xfrm>
            <a:off x="6942468" y="254725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Cache</a:t>
            </a:r>
            <a:endParaRPr lang="ru-RU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6B5BC8-D0C8-0A5D-6226-3B8EB6416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9207396" y="5038919"/>
            <a:ext cx="479933" cy="28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2291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Cache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A8386FAA-6EBE-B90E-747A-6069A5FB1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832033"/>
              </p:ext>
            </p:extLst>
          </p:nvPr>
        </p:nvGraphicFramePr>
        <p:xfrm>
          <a:off x="685800" y="1676400"/>
          <a:ext cx="10820400" cy="441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705600">
                  <a:extLst>
                    <a:ext uri="{9D8B030D-6E8A-4147-A177-3AD203B41FA5}">
                      <a16:colId xmlns:a16="http://schemas.microsoft.com/office/drawing/2014/main" val="425398827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39993350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90205628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l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F48"/>
                          </a:solidFill>
                          <a:latin typeface="SB Sans Display Semibold"/>
                          <a:cs typeface="SB Sans Display Semibold"/>
                        </a:rPr>
                        <a:t>Jimmer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333F48"/>
                          </a:solidFill>
                          <a:latin typeface="SB Sans Display Semibold"/>
                          <a:cs typeface="SB Sans Display Semibold"/>
                        </a:rPr>
                        <a:t>Jpa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585057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Кэш объектов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44823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Кэш коллекций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88891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Кэш запросов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675418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Поддержка строгой </a:t>
                      </a:r>
                      <a:r>
                        <a:rPr lang="ru-RU" sz="1800" dirty="0" err="1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консистентности</a:t>
                      </a:r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 </a:t>
                      </a: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с </a:t>
                      </a:r>
                      <a:r>
                        <a:rPr lang="ru-RU" sz="1800" dirty="0" err="1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кэшом</a:t>
                      </a:r>
                      <a:endParaRPr lang="ru-RU" sz="1800" dirty="0">
                        <a:latin typeface="SB Sans Text Light" panose="020B0303040504020204" pitchFamily="34" charset="0"/>
                        <a:cs typeface="SB Sans Text Light" panose="020B030304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Нет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40107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err="1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Инвалидация</a:t>
                      </a: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 по логу транзакций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Нет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68391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Многоуровневый кэш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Нет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795032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Multi-view </a:t>
                      </a: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кэш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Нет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3661540"/>
                  </a:ext>
                </a:extLst>
              </a:tr>
            </a:tbl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33036431-0A08-7FE3-2A91-A9B30BD28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7543800" y="1821045"/>
            <a:ext cx="397625" cy="2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ibernate Logo PNG Vectors Free Download">
            <a:extLst>
              <a:ext uri="{FF2B5EF4-FFF2-40B4-BE49-F238E27FC236}">
                <a16:creationId xmlns:a16="http://schemas.microsoft.com/office/drawing/2014/main" id="{BD29EBED-1F04-7067-5519-BC57C806D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1742120"/>
            <a:ext cx="3048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2973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Integrations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29518E5-A769-A4DE-E24D-B8662DB3913A}"/>
              </a:ext>
            </a:extLst>
          </p:cNvPr>
          <p:cNvSpPr txBox="1">
            <a:spLocks/>
          </p:cNvSpPr>
          <p:nvPr/>
        </p:nvSpPr>
        <p:spPr>
          <a:xfrm>
            <a:off x="685800" y="1676400"/>
            <a:ext cx="2667000" cy="121920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Spring Boot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Spring Data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 err="1">
                <a:latin typeface="SB Sans Text Light" panose="020B0303040504020204" pitchFamily="34" charset="0"/>
                <a:cs typeface="SB Sans Text Light" panose="020B0303040504020204" pitchFamily="34" charset="0"/>
              </a:rPr>
              <a:t>GraphQL</a:t>
            </a:r>
            <a:b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</a:br>
            <a:endParaRPr lang="ru-RU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8022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Лицензия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2F12264E-A282-C02C-80BD-49CB69AB3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402759"/>
              </p:ext>
            </p:extLst>
          </p:nvPr>
        </p:nvGraphicFramePr>
        <p:xfrm>
          <a:off x="685800" y="1676400"/>
          <a:ext cx="10820400" cy="17449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705600">
                  <a:extLst>
                    <a:ext uri="{9D8B030D-6E8A-4147-A177-3AD203B41FA5}">
                      <a16:colId xmlns:a16="http://schemas.microsoft.com/office/drawing/2014/main" val="425398827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39993350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90205628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l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F48"/>
                          </a:solidFill>
                          <a:latin typeface="SB Sans Display Semibold"/>
                          <a:cs typeface="SB Sans Display Semibold"/>
                        </a:rPr>
                        <a:t>Jimmer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F48"/>
                          </a:solidFill>
                          <a:latin typeface="SB Sans Display Semibold"/>
                          <a:cs typeface="SB Sans Display Semibold"/>
                        </a:rPr>
                        <a:t>Hibernate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585057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Лицензия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Apache 2.0</a:t>
                      </a:r>
                      <a:endParaRPr lang="ru-RU" sz="1800" dirty="0">
                        <a:latin typeface="SB Sans Text Light" panose="020B0303040504020204" pitchFamily="34" charset="0"/>
                        <a:cs typeface="SB Sans Text Light" panose="020B030304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LGPL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68391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Обязаны опубликовать код компонента, опирающегося на библиотеку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Нет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SB Sans Text Light" panose="020B0303040504020204" pitchFamily="34" charset="0"/>
                          <a:cs typeface="SB Sans Text Light" panose="020B0303040504020204" pitchFamily="34" charset="0"/>
                        </a:rPr>
                        <a:t>Да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5345845"/>
                  </a:ext>
                </a:extLst>
              </a:tr>
            </a:tbl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02EB540F-8C05-FAB3-340D-49D4374F7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7543800" y="1821045"/>
            <a:ext cx="397625" cy="2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ibernate Logo PNG Vectors Free Download">
            <a:extLst>
              <a:ext uri="{FF2B5EF4-FFF2-40B4-BE49-F238E27FC236}">
                <a16:creationId xmlns:a16="http://schemas.microsoft.com/office/drawing/2014/main" id="{0BEEA1BD-28AE-F774-8A17-54D1D91D6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412" y="1742120"/>
            <a:ext cx="3048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4974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Чего сейчас нет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45722E-5688-3471-5146-2107C3552FB1}"/>
              </a:ext>
            </a:extLst>
          </p:cNvPr>
          <p:cNvSpPr txBox="1"/>
          <p:nvPr/>
        </p:nvSpPr>
        <p:spPr>
          <a:xfrm>
            <a:off x="609600" y="1690692"/>
            <a:ext cx="9220200" cy="1428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Наследование сущностей</a:t>
            </a: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342900" indent="-3429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Генерация </a:t>
            </a:r>
            <a:r>
              <a:rPr lang="en-US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DDL </a:t>
            </a: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по сущностям</a:t>
            </a:r>
          </a:p>
          <a:p>
            <a:pPr marL="342900" indent="-3429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Строгая </a:t>
            </a:r>
            <a:r>
              <a:rPr lang="ru-RU" sz="2000" dirty="0" err="1">
                <a:latin typeface="SB Sans Text Light" panose="020B0303040504020204" pitchFamily="34" charset="0"/>
                <a:cs typeface="SB Sans Text Light" panose="020B0303040504020204" pitchFamily="34" charset="0"/>
              </a:rPr>
              <a:t>консистентность</a:t>
            </a: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 с включенным </a:t>
            </a:r>
            <a:r>
              <a:rPr lang="ru-RU" sz="2000" dirty="0" err="1">
                <a:latin typeface="SB Sans Text Light" panose="020B0303040504020204" pitchFamily="34" charset="0"/>
                <a:cs typeface="SB Sans Text Light" panose="020B0303040504020204" pitchFamily="34" charset="0"/>
              </a:rPr>
              <a:t>кэшом</a:t>
            </a:r>
            <a:endParaRPr lang="ru-RU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6067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Наш опыт использования 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Jimmer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5F4612-BE73-7EBB-20E2-DEA887A52F1A}"/>
              </a:ext>
            </a:extLst>
          </p:cNvPr>
          <p:cNvSpPr txBox="1"/>
          <p:nvPr/>
        </p:nvSpPr>
        <p:spPr>
          <a:xfrm>
            <a:off x="609600" y="1690692"/>
            <a:ext cx="8077200" cy="1890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6 </a:t>
            </a: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месяцев в </a:t>
            </a:r>
            <a:r>
              <a:rPr lang="en-US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production</a:t>
            </a:r>
            <a:endParaRPr lang="ru-RU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marL="457200" indent="-4572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9</a:t>
            </a: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 сервисов</a:t>
            </a:r>
          </a:p>
          <a:p>
            <a:pPr marL="457200" indent="-4572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Период адаптации разработчиков: 1-2 недели</a:t>
            </a:r>
          </a:p>
          <a:p>
            <a:pPr marL="457200" indent="-4572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Все, кто попробовал </a:t>
            </a:r>
            <a:r>
              <a:rPr lang="en-US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Jimmer, </a:t>
            </a: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не хотят возвращаться на </a:t>
            </a:r>
            <a:r>
              <a:rPr lang="en-US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JPA</a:t>
            </a:r>
            <a:endParaRPr lang="ru-RU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0DD2CC-A408-EF1F-4F94-01808C3C7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957523"/>
            <a:ext cx="35941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8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Производительность 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official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benchmark)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37FF495-4BB7-B804-68B8-3E65E1EAF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5"/>
          <a:stretch/>
        </p:blipFill>
        <p:spPr>
          <a:xfrm>
            <a:off x="685800" y="1323475"/>
            <a:ext cx="8229600" cy="45774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542196-4A66-5A42-3B1D-78436F0B70C2}"/>
              </a:ext>
            </a:extLst>
          </p:cNvPr>
          <p:cNvSpPr txBox="1"/>
          <p:nvPr/>
        </p:nvSpPr>
        <p:spPr>
          <a:xfrm>
            <a:off x="4878805" y="5987533"/>
            <a:ext cx="6627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https://babyfish-ct.github.io/jimmer-doc/docs/overview/benchmark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79265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Как начать использовать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E532E8-736E-7B3F-FC82-5FD27948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5AD346-877C-E60D-7F34-219EB7942D2A}"/>
              </a:ext>
            </a:extLst>
          </p:cNvPr>
          <p:cNvSpPr txBox="1"/>
          <p:nvPr/>
        </p:nvSpPr>
        <p:spPr>
          <a:xfrm>
            <a:off x="609600" y="1690692"/>
            <a:ext cx="9220200" cy="327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60000">
              <a:lnSpc>
                <a:spcPct val="150000"/>
              </a:lnSpc>
              <a:spcBef>
                <a:spcPts val="0"/>
              </a:spcBef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Можно использовать вместе с </a:t>
            </a:r>
            <a:r>
              <a:rPr lang="en-US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JPA </a:t>
            </a: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в одном проекте</a:t>
            </a:r>
          </a:p>
          <a:p>
            <a:pPr defTabSz="360000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  <a:p>
            <a:pPr defTabSz="360000">
              <a:lnSpc>
                <a:spcPct val="150000"/>
              </a:lnSpc>
              <a:spcBef>
                <a:spcPts val="0"/>
              </a:spcBef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План миграции:</a:t>
            </a:r>
          </a:p>
          <a:p>
            <a:pPr marL="457200" indent="-4572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Копируем модель сущностей</a:t>
            </a:r>
          </a:p>
          <a:p>
            <a:pPr marL="457200" indent="-4572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Делаем новые реализации сервисов на базе </a:t>
            </a:r>
            <a:r>
              <a:rPr lang="en-US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Jimmer</a:t>
            </a:r>
          </a:p>
          <a:p>
            <a:pPr marL="457200" indent="-4572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Удаляем старые реализации сервисов на базе </a:t>
            </a:r>
            <a:r>
              <a:rPr lang="en-US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JPA</a:t>
            </a:r>
          </a:p>
          <a:p>
            <a:pPr marL="457200" indent="-457200" defTabSz="3600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Удаляем сущности </a:t>
            </a:r>
            <a:r>
              <a:rPr lang="en-US" sz="2000" dirty="0" err="1">
                <a:latin typeface="SB Sans Text Light" panose="020B0303040504020204" pitchFamily="34" charset="0"/>
                <a:cs typeface="SB Sans Text Light" panose="020B0303040504020204" pitchFamily="34" charset="0"/>
              </a:rPr>
              <a:t>Jpa</a:t>
            </a:r>
            <a:endParaRPr lang="ru-RU" sz="20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299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0"/>
            <a:ext cx="10820400" cy="19378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Ссылки</a:t>
            </a:r>
            <a:endParaRPr lang="en-US" sz="4000" dirty="0">
              <a:solidFill>
                <a:srgbClr val="333F48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E66D36-190B-9E60-4257-58F347BE7AF6}"/>
              </a:ext>
            </a:extLst>
          </p:cNvPr>
          <p:cNvSpPr txBox="1"/>
          <p:nvPr/>
        </p:nvSpPr>
        <p:spPr>
          <a:xfrm>
            <a:off x="667342" y="1646245"/>
            <a:ext cx="6343057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60000">
              <a:lnSpc>
                <a:spcPct val="150000"/>
              </a:lnSpc>
              <a:spcBef>
                <a:spcPts val="0"/>
              </a:spcBef>
            </a:pPr>
            <a:r>
              <a:rPr lang="ru-RU" sz="24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Презентация:</a:t>
            </a:r>
          </a:p>
          <a:p>
            <a:r>
              <a:rPr lang="ru-RU" sz="2400" dirty="0">
                <a:hlinkClick r:id="rId3"/>
              </a:rPr>
              <a:t>https://github.com/belovaf/jimmer-vs-jpa</a:t>
            </a:r>
            <a:endParaRPr lang="ru-RU" sz="2400" dirty="0"/>
          </a:p>
          <a:p>
            <a:endParaRPr lang="ru-RU" sz="2400" dirty="0"/>
          </a:p>
          <a:p>
            <a:r>
              <a:rPr lang="ru-RU" sz="24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Примеры </a:t>
            </a:r>
            <a:r>
              <a:rPr lang="en-US" sz="24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Jimmer</a:t>
            </a:r>
            <a:r>
              <a:rPr lang="ru-RU" sz="24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:</a:t>
            </a:r>
            <a:endParaRPr lang="ru-RU" sz="2400" dirty="0"/>
          </a:p>
          <a:p>
            <a:r>
              <a:rPr lang="en" sz="2400" dirty="0">
                <a:hlinkClick r:id="rId4"/>
              </a:rPr>
              <a:t>https://github.com/babyfish-ct/jimmer-examples</a:t>
            </a:r>
            <a:endParaRPr lang="en" sz="2400" dirty="0"/>
          </a:p>
          <a:p>
            <a:endParaRPr lang="en" sz="2400" dirty="0"/>
          </a:p>
          <a:p>
            <a:r>
              <a:rPr lang="ru-RU" sz="24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Исходный код </a:t>
            </a:r>
            <a:r>
              <a:rPr lang="en-US" sz="24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Jimmer</a:t>
            </a:r>
            <a:r>
              <a:rPr lang="ru-RU" sz="2400" dirty="0">
                <a:latin typeface="SB Sans Text Light" panose="020B0303040504020204" pitchFamily="34" charset="0"/>
                <a:cs typeface="SB Sans Text Light" panose="020B0303040504020204" pitchFamily="34" charset="0"/>
              </a:rPr>
              <a:t>:</a:t>
            </a:r>
          </a:p>
          <a:p>
            <a:r>
              <a:rPr lang="en" sz="2400" dirty="0">
                <a:hlinkClick r:id="rId5"/>
              </a:rPr>
              <a:t>https://github.com/babyfish-ct/jimmer</a:t>
            </a:r>
            <a:endParaRPr lang="ru-RU" sz="2400" dirty="0">
              <a:latin typeface="SB Sans Text Light" panose="020B0303040504020204" pitchFamily="34" charset="0"/>
              <a:cs typeface="SB Sans Text Light" panose="020B0303040504020204" pitchFamily="34" charset="0"/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AA42CE06-81A5-4D78-9641-7A6B2F882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3411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84657" y="6409435"/>
            <a:ext cx="89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SBSansDisplay-Light"/>
                <a:cs typeface="SBSansDisplay-Light"/>
              </a:rPr>
              <a:t>1</a:t>
            </a:r>
            <a:endParaRPr sz="1200" dirty="0">
              <a:latin typeface="SBSansDisplay-Light"/>
              <a:cs typeface="SBSansDisplay-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E050C-1A58-A621-F5F9-60263CF4F34F}"/>
              </a:ext>
            </a:extLst>
          </p:cNvPr>
          <p:cNvSpPr txBox="1"/>
          <p:nvPr/>
        </p:nvSpPr>
        <p:spPr>
          <a:xfrm>
            <a:off x="3010277" y="2274838"/>
            <a:ext cx="61714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200" b="1" i="0" u="none" strike="noStrike" kern="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SB Sans Display Semibold" panose="020B0503040504020204" pitchFamily="34" charset="0"/>
                <a:ea typeface="+mn-ea"/>
                <a:cs typeface="SB Sans Display Semibold" panose="020B0503040504020204" pitchFamily="34" charset="0"/>
              </a:rPr>
              <a:t>Спасибо за внимание</a:t>
            </a:r>
            <a:endParaRPr kumimoji="0" lang="ru-RU" sz="7200" b="0" i="0" u="none" strike="noStrike" kern="0" cap="none" spc="0" normalizeH="0" baseline="0" noProof="0" dirty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554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" y="1"/>
            <a:ext cx="12188952" cy="1176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Производительность (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my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benchmark)</a:t>
            </a:r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F6F5DE20-9D76-6911-2805-B42D87D608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6534666"/>
              </p:ext>
            </p:extLst>
          </p:nvPr>
        </p:nvGraphicFramePr>
        <p:xfrm>
          <a:off x="2032000" y="1524000"/>
          <a:ext cx="8128000" cy="4842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52D8941-D68B-BBDE-827A-A28F9386CA48}"/>
              </a:ext>
            </a:extLst>
          </p:cNvPr>
          <p:cNvSpPr txBox="1"/>
          <p:nvPr/>
        </p:nvSpPr>
        <p:spPr>
          <a:xfrm>
            <a:off x="3276600" y="6258329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rs</a:t>
            </a:r>
            <a:r>
              <a:rPr lang="en" sz="1400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.getInt</a:t>
            </a:r>
            <a:r>
              <a:rPr lang="en" sz="1400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sz="1400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1</a:t>
            </a:r>
            <a:r>
              <a:rPr lang="en" sz="1400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5934A-EF31-98F8-14CF-CD6BC001E10B}"/>
              </a:ext>
            </a:extLst>
          </p:cNvPr>
          <p:cNvSpPr txBox="1"/>
          <p:nvPr/>
        </p:nvSpPr>
        <p:spPr>
          <a:xfrm>
            <a:off x="4430414" y="6258329"/>
            <a:ext cx="14470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rs</a:t>
            </a:r>
            <a:r>
              <a:rPr lang="en" sz="1400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.getInt</a:t>
            </a:r>
            <a:r>
              <a:rPr lang="en" sz="1400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sz="1400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"col"</a:t>
            </a:r>
            <a:r>
              <a:rPr lang="en" sz="1400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721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8B44F3-CC2D-DE41-A5A7-5066B8B2E777}"/>
              </a:ext>
            </a:extLst>
          </p:cNvPr>
          <p:cNvSpPr txBox="1">
            <a:spLocks/>
          </p:cNvSpPr>
          <p:nvPr/>
        </p:nvSpPr>
        <p:spPr>
          <a:xfrm>
            <a:off x="685800" y="685801"/>
            <a:ext cx="10820400" cy="6096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Regular" panose="020B05030405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Поддержка 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Java </a:t>
            </a:r>
            <a:r>
              <a:rPr lang="ru-RU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и </a:t>
            </a:r>
            <a:r>
              <a:rPr lang="en-US" sz="40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Kotlin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DD5AECB-CA5B-07F4-29BF-850DF98CA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7500" r="12501" b="27500"/>
          <a:stretch/>
        </p:blipFill>
        <p:spPr bwMode="auto">
          <a:xfrm>
            <a:off x="10363200" y="647701"/>
            <a:ext cx="1143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86E482-2D84-FFD4-6FE0-875EE4656412}"/>
              </a:ext>
            </a:extLst>
          </p:cNvPr>
          <p:cNvSpPr txBox="1"/>
          <p:nvPr/>
        </p:nvSpPr>
        <p:spPr>
          <a:xfrm>
            <a:off x="685800" y="2362199"/>
            <a:ext cx="47410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newStore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Store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Draft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$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.produce(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store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-&gt; 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 err="1">
                <a:solidFill>
                  <a:srgbClr val="000000"/>
                </a:solidFill>
                <a:highlight>
                  <a:srgbClr val="FFFFFF"/>
                </a:highlight>
              </a:rPr>
              <a:t>store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.setName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"Amazon"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);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 err="1">
                <a:solidFill>
                  <a:srgbClr val="000000"/>
                </a:solidFill>
                <a:highlight>
                  <a:srgbClr val="FFFFFF"/>
                </a:highlight>
              </a:rPr>
              <a:t>store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.addIntoBooks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-&gt; {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.setName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"Clean Code"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);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book</a:t>
            </a:r>
            <a:r>
              <a:rPr lang="en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.setRating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9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);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});</a:t>
            </a:r>
            <a:b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B56886-A639-8B1D-4E64-A2E731718F63}"/>
              </a:ext>
            </a:extLst>
          </p:cNvPr>
          <p:cNvSpPr txBox="1"/>
          <p:nvPr/>
        </p:nvSpPr>
        <p:spPr>
          <a:xfrm>
            <a:off x="6400799" y="2362199"/>
            <a:ext cx="2667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val</a:t>
            </a:r>
            <a:r>
              <a:rPr lang="en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newStore</a:t>
            </a:r>
            <a:r>
              <a:rPr lang="en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Store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"Amazon"</a:t>
            </a:r>
            <a:b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books().</a:t>
            </a:r>
            <a:r>
              <a:rPr lang="en" i="1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addBy</a:t>
            </a:r>
            <a:r>
              <a:rPr lang="en" i="1" dirty="0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"Clean Code"</a:t>
            </a:r>
            <a:b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       </a:t>
            </a:r>
            <a:r>
              <a:rPr lang="en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rating </a:t>
            </a:r>
            <a:r>
              <a:rPr lang="en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9</a:t>
            </a:r>
            <a:b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</a:br>
            <a:r>
              <a:rPr lang="en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b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" b="1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endParaRPr lang="en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775ABD-D188-9D70-CD57-C90BA7880DCD}"/>
              </a:ext>
            </a:extLst>
          </p:cNvPr>
          <p:cNvSpPr txBox="1"/>
          <p:nvPr/>
        </p:nvSpPr>
        <p:spPr>
          <a:xfrm>
            <a:off x="2391987" y="1622351"/>
            <a:ext cx="838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Java</a:t>
            </a:r>
            <a:endParaRPr lang="ru-R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16C3A5-9045-01FC-D4CA-5C2BC71DBBFD}"/>
              </a:ext>
            </a:extLst>
          </p:cNvPr>
          <p:cNvSpPr txBox="1"/>
          <p:nvPr/>
        </p:nvSpPr>
        <p:spPr>
          <a:xfrm>
            <a:off x="7215793" y="1622351"/>
            <a:ext cx="103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F48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Kotlin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6019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14102</TotalTime>
  <Words>6036</Words>
  <Application>Microsoft Macintosh PowerPoint</Application>
  <PresentationFormat>Широкоэкранный</PresentationFormat>
  <Paragraphs>464</Paragraphs>
  <Slides>72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72</vt:i4>
      </vt:variant>
    </vt:vector>
  </HeadingPairs>
  <TitlesOfParts>
    <vt:vector size="78" baseType="lpstr">
      <vt:lpstr>Calibri</vt:lpstr>
      <vt:lpstr>SB Sans Display Light</vt:lpstr>
      <vt:lpstr>SB Sans Display Semibold</vt:lpstr>
      <vt:lpstr>SB Sans Text Light</vt:lpstr>
      <vt:lpstr>SBSansDisplay-Light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светлый маг</dc:title>
  <cp:lastModifiedBy>Microsoft Office User</cp:lastModifiedBy>
  <cp:revision>624</cp:revision>
  <dcterms:created xsi:type="dcterms:W3CDTF">2020-09-16T07:07:55Z</dcterms:created>
  <dcterms:modified xsi:type="dcterms:W3CDTF">2024-10-09T13:12:19Z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2020-07-22T00:00:00Z</vt:filetime>
  </property>
  <property fmtid="{D5CDD505-2E9C-101B-9397-08002B2CF9AE}" pid="3" name="Creator">
    <vt:lpwstr>PowerPoint</vt:lpwstr>
  </property>
  <property fmtid="{D5CDD505-2E9C-101B-9397-08002B2CF9AE}" pid="4" name="LastSaved">
    <vt:filetime>2020-09-16T00:00:00Z</vt:filetime>
  </property>
</Properties>
</file>